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notesMasterIdLst>
    <p:notesMasterId r:id="rId51"/>
  </p:notesMasterIdLst>
  <p:sldIdLst>
    <p:sldId id="256" r:id="rId2"/>
    <p:sldId id="368" r:id="rId3"/>
    <p:sldId id="472" r:id="rId4"/>
    <p:sldId id="513" r:id="rId5"/>
    <p:sldId id="514" r:id="rId6"/>
    <p:sldId id="515" r:id="rId7"/>
    <p:sldId id="516" r:id="rId8"/>
    <p:sldId id="474" r:id="rId9"/>
    <p:sldId id="475" r:id="rId10"/>
    <p:sldId id="517" r:id="rId11"/>
    <p:sldId id="476" r:id="rId12"/>
    <p:sldId id="477" r:id="rId13"/>
    <p:sldId id="478" r:id="rId14"/>
    <p:sldId id="510" r:id="rId15"/>
    <p:sldId id="481" r:id="rId16"/>
    <p:sldId id="482" r:id="rId17"/>
    <p:sldId id="484" r:id="rId18"/>
    <p:sldId id="533" r:id="rId19"/>
    <p:sldId id="531" r:id="rId20"/>
    <p:sldId id="532" r:id="rId21"/>
    <p:sldId id="485" r:id="rId22"/>
    <p:sldId id="534" r:id="rId23"/>
    <p:sldId id="518" r:id="rId24"/>
    <p:sldId id="486" r:id="rId25"/>
    <p:sldId id="487" r:id="rId26"/>
    <p:sldId id="488" r:id="rId27"/>
    <p:sldId id="489" r:id="rId28"/>
    <p:sldId id="490" r:id="rId29"/>
    <p:sldId id="519" r:id="rId30"/>
    <p:sldId id="520" r:id="rId31"/>
    <p:sldId id="491" r:id="rId32"/>
    <p:sldId id="492" r:id="rId33"/>
    <p:sldId id="493" r:id="rId34"/>
    <p:sldId id="494" r:id="rId35"/>
    <p:sldId id="523" r:id="rId36"/>
    <p:sldId id="512" r:id="rId37"/>
    <p:sldId id="495" r:id="rId38"/>
    <p:sldId id="524" r:id="rId39"/>
    <p:sldId id="496" r:id="rId40"/>
    <p:sldId id="525" r:id="rId41"/>
    <p:sldId id="497" r:id="rId42"/>
    <p:sldId id="526" r:id="rId43"/>
    <p:sldId id="527" r:id="rId44"/>
    <p:sldId id="501" r:id="rId45"/>
    <p:sldId id="529" r:id="rId46"/>
    <p:sldId id="503" r:id="rId47"/>
    <p:sldId id="530" r:id="rId48"/>
    <p:sldId id="505" r:id="rId49"/>
    <p:sldId id="528" r:id="rId50"/>
  </p:sldIdLst>
  <p:sldSz cx="9144000" cy="6858000" type="screen4x3"/>
  <p:notesSz cx="6858000" cy="9144000"/>
  <p:defaultTextStyle>
    <a:defPPr>
      <a:defRPr lang="en-US"/>
    </a:defPPr>
    <a:lvl1pPr algn="just" rtl="0" fontAlgn="base">
      <a:lnSpc>
        <a:spcPct val="90000"/>
      </a:lnSpc>
      <a:spcBef>
        <a:spcPct val="20000"/>
      </a:spcBef>
      <a:spcAft>
        <a:spcPct val="0"/>
      </a:spcAft>
      <a:buFont typeface="Wingdings" pitchFamily="2" charset="2"/>
      <a:buChar char="§"/>
      <a:defRPr sz="2800" kern="1200">
        <a:solidFill>
          <a:schemeClr val="tx1"/>
        </a:solidFill>
        <a:latin typeface="Times New Roman" pitchFamily="18" charset="0"/>
        <a:ea typeface="+mn-ea"/>
        <a:cs typeface="+mn-cs"/>
      </a:defRPr>
    </a:lvl1pPr>
    <a:lvl2pPr marL="457200" algn="just" rtl="0" fontAlgn="base">
      <a:lnSpc>
        <a:spcPct val="90000"/>
      </a:lnSpc>
      <a:spcBef>
        <a:spcPct val="20000"/>
      </a:spcBef>
      <a:spcAft>
        <a:spcPct val="0"/>
      </a:spcAft>
      <a:buFont typeface="Wingdings" pitchFamily="2" charset="2"/>
      <a:buChar char="§"/>
      <a:defRPr sz="2800" kern="1200">
        <a:solidFill>
          <a:schemeClr val="tx1"/>
        </a:solidFill>
        <a:latin typeface="Times New Roman" pitchFamily="18" charset="0"/>
        <a:ea typeface="+mn-ea"/>
        <a:cs typeface="+mn-cs"/>
      </a:defRPr>
    </a:lvl2pPr>
    <a:lvl3pPr marL="914400" algn="just" rtl="0" fontAlgn="base">
      <a:lnSpc>
        <a:spcPct val="90000"/>
      </a:lnSpc>
      <a:spcBef>
        <a:spcPct val="20000"/>
      </a:spcBef>
      <a:spcAft>
        <a:spcPct val="0"/>
      </a:spcAft>
      <a:buFont typeface="Wingdings" pitchFamily="2" charset="2"/>
      <a:buChar char="§"/>
      <a:defRPr sz="2800" kern="1200">
        <a:solidFill>
          <a:schemeClr val="tx1"/>
        </a:solidFill>
        <a:latin typeface="Times New Roman" pitchFamily="18" charset="0"/>
        <a:ea typeface="+mn-ea"/>
        <a:cs typeface="+mn-cs"/>
      </a:defRPr>
    </a:lvl3pPr>
    <a:lvl4pPr marL="1371600" algn="just" rtl="0" fontAlgn="base">
      <a:lnSpc>
        <a:spcPct val="90000"/>
      </a:lnSpc>
      <a:spcBef>
        <a:spcPct val="20000"/>
      </a:spcBef>
      <a:spcAft>
        <a:spcPct val="0"/>
      </a:spcAft>
      <a:buFont typeface="Wingdings" pitchFamily="2" charset="2"/>
      <a:buChar char="§"/>
      <a:defRPr sz="2800" kern="1200">
        <a:solidFill>
          <a:schemeClr val="tx1"/>
        </a:solidFill>
        <a:latin typeface="Times New Roman" pitchFamily="18" charset="0"/>
        <a:ea typeface="+mn-ea"/>
        <a:cs typeface="+mn-cs"/>
      </a:defRPr>
    </a:lvl4pPr>
    <a:lvl5pPr marL="1828800" algn="just" rtl="0" fontAlgn="base">
      <a:lnSpc>
        <a:spcPct val="90000"/>
      </a:lnSpc>
      <a:spcBef>
        <a:spcPct val="20000"/>
      </a:spcBef>
      <a:spcAft>
        <a:spcPct val="0"/>
      </a:spcAft>
      <a:buFont typeface="Wingdings" pitchFamily="2" charset="2"/>
      <a:buChar char="§"/>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854" autoAdjust="0"/>
    <p:restoredTop sz="99728" autoAdjust="0"/>
  </p:normalViewPr>
  <p:slideViewPr>
    <p:cSldViewPr>
      <p:cViewPr varScale="1">
        <p:scale>
          <a:sx n="129" d="100"/>
          <a:sy n="129" d="100"/>
        </p:scale>
        <p:origin x="172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C4DFF4-D10D-6A4C-AAFE-57BCCDCBCCB8}" type="datetimeFigureOut">
              <a:rPr lang="en-US" smtClean="0"/>
              <a:t>10/26/18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5F52AB-1F68-C34F-8596-4290DB5CE3B8}" type="slidenum">
              <a:rPr lang="en-US" smtClean="0"/>
              <a:t>‹#›</a:t>
            </a:fld>
            <a:endParaRPr lang="en-US"/>
          </a:p>
        </p:txBody>
      </p:sp>
    </p:spTree>
    <p:extLst>
      <p:ext uri="{BB962C8B-B14F-4D97-AF65-F5344CB8AC3E}">
        <p14:creationId xmlns:p14="http://schemas.microsoft.com/office/powerpoint/2010/main" val="1868431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pPr>
              <a:defRPr/>
            </a:pPr>
            <a:endParaRPr lang="en-US"/>
          </a:p>
        </p:txBody>
      </p:sp>
      <p:sp>
        <p:nvSpPr>
          <p:cNvPr id="20" name="Footer Placeholder 19"/>
          <p:cNvSpPr>
            <a:spLocks noGrp="1"/>
          </p:cNvSpPr>
          <p:nvPr>
            <p:ph type="ftr" sz="quarter" idx="11"/>
          </p:nvPr>
        </p:nvSpPr>
        <p:spPr/>
        <p:txBody>
          <a:bodyPr/>
          <a:lstStyle/>
          <a:p>
            <a:pPr>
              <a:defRPr/>
            </a:pPr>
            <a:endParaRPr lang="en-US"/>
          </a:p>
        </p:txBody>
      </p:sp>
      <p:sp>
        <p:nvSpPr>
          <p:cNvPr id="10" name="Slide Number Placeholder 9"/>
          <p:cNvSpPr>
            <a:spLocks noGrp="1"/>
          </p:cNvSpPr>
          <p:nvPr>
            <p:ph type="sldNum" sz="quarter" idx="12"/>
          </p:nvPr>
        </p:nvSpPr>
        <p:spPr/>
        <p:txBody>
          <a:bodyPr/>
          <a:lstStyle/>
          <a:p>
            <a:pPr>
              <a:defRPr/>
            </a:pPr>
            <a:fld id="{64F0A5E2-7B70-4D7F-92C3-938E981F5436}" type="slidenum">
              <a:rPr lang="en-US" smtClean="0"/>
              <a:pPr>
                <a:defRPr/>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4F92BBA-E91E-4534-92B0-B2514B525D9B}" type="slidenum">
              <a:rPr lang="en-US" smtClean="0"/>
              <a:pPr>
                <a:defRPr/>
              </a:pPr>
              <a:t>‹#›</a:t>
            </a:fld>
            <a:endParaRPr lang="en-US"/>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EB6FC29-4971-4032-B354-CAA768C1F56E}" type="slidenum">
              <a:rPr lang="en-US" smtClean="0"/>
              <a:pPr>
                <a:defRPr/>
              </a:pPr>
              <a:t>‹#›</a:t>
            </a:fld>
            <a:endParaRPr lang="en-US"/>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61B7E54-3F05-440A-8157-79DCC334D5B6}" type="slidenum">
              <a:rPr lang="en-US" smtClean="0"/>
              <a:pPr>
                <a:defRPr/>
              </a:pPr>
              <a:t>‹#›</a:t>
            </a:fld>
            <a:endParaRPr lang="en-US"/>
          </a:p>
        </p:txBody>
      </p:sp>
    </p:spTree>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C861437-5D87-4C75-A818-2E6DC8DD0181}" type="slidenum">
              <a:rPr lang="en-US" smtClean="0"/>
              <a:pPr>
                <a:defRPr/>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93E7F3F-7EF1-4FC5-94CD-DBF53B1EB3CF}" type="slidenum">
              <a:rPr lang="en-US" smtClean="0"/>
              <a:pPr>
                <a:defRPr/>
              </a:pPr>
              <a:t>‹#›</a:t>
            </a:fld>
            <a:endParaRPr lang="en-US"/>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F10E4D85-CFBD-4A61-B1EF-B1CC1B88203A}" type="slidenum">
              <a:rPr lang="en-US" smtClean="0"/>
              <a:pPr>
                <a:defRPr/>
              </a:pPr>
              <a:t>‹#›</a:t>
            </a:fld>
            <a:endParaRPr lang="en-US"/>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4E6326E4-DBD4-477F-BE56-046141F86FC3}" type="slidenum">
              <a:rPr lang="en-US" smtClean="0"/>
              <a:pPr>
                <a:defRPr/>
              </a:pPr>
              <a:t>‹#›</a:t>
            </a:fld>
            <a:endParaRPr lang="en-US"/>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7066C2CE-F81A-4641-A3EC-48C1241CA9B2}" type="slidenum">
              <a:rPr lang="en-US" smtClean="0"/>
              <a:pPr>
                <a:defRPr/>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48A830E-468A-4D27-8C22-9F823A5A947F}" type="slidenum">
              <a:rPr lang="en-US" smtClean="0"/>
              <a:pPr>
                <a:defRPr/>
              </a:pPr>
              <a:t>‹#›</a:t>
            </a:fld>
            <a:endParaRPr lang="en-US"/>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6D963FFF-4134-4832-B670-FF2B672A4552}" type="slidenum">
              <a:rPr lang="en-US" smtClean="0"/>
              <a:pPr>
                <a:defRPr/>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pPr>
              <a:defRPr/>
            </a:pPr>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pPr>
              <a:defRPr/>
            </a:pPr>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pPr>
              <a:defRPr/>
            </a:pPr>
            <a:fld id="{9AFEC012-15DC-4BC4-B389-B831C4944F65}" type="slidenum">
              <a:rPr lang="en-US" smtClean="0"/>
              <a:pPr>
                <a:defRPr/>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ransition>
    <p:random/>
  </p:transition>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marinfotache/Database-Logic-in-Business-Applications/tree/master/05_Patterns%20in%20DB%20Logical%20Desig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62000" y="1905000"/>
            <a:ext cx="8458200" cy="2209800"/>
          </a:xfrm>
        </p:spPr>
        <p:txBody>
          <a:bodyPr anchor="b">
            <a:noAutofit/>
          </a:bodyPr>
          <a:lstStyle/>
          <a:p>
            <a:pPr algn="ctr">
              <a:defRPr/>
            </a:pPr>
            <a:r>
              <a:rPr lang="en-US" sz="5400" b="1" dirty="0" err="1">
                <a:latin typeface="Calisto MT" pitchFamily="18" charset="0"/>
                <a:ea typeface="Batang" pitchFamily="18" charset="-127"/>
              </a:rPr>
              <a:t>DataBase</a:t>
            </a:r>
            <a:r>
              <a:rPr lang="en-US" sz="5400" b="1">
                <a:latin typeface="Calisto MT" pitchFamily="18" charset="0"/>
                <a:ea typeface="Batang" pitchFamily="18" charset="-127"/>
              </a:rPr>
              <a:t> Logic in Business Applications</a:t>
            </a:r>
            <a:endParaRPr sz="5400" b="1">
              <a:latin typeface="Calisto MT" pitchFamily="18" charset="0"/>
              <a:ea typeface="Batang" pitchFamily="18" charset="-127"/>
            </a:endParaRPr>
          </a:p>
        </p:txBody>
      </p:sp>
      <p:sp>
        <p:nvSpPr>
          <p:cNvPr id="2051" name="Rectangle 3"/>
          <p:cNvSpPr>
            <a:spLocks noGrp="1" noChangeArrowheads="1"/>
          </p:cNvSpPr>
          <p:nvPr>
            <p:ph type="subTitle" idx="1"/>
          </p:nvPr>
        </p:nvSpPr>
        <p:spPr>
          <a:xfrm>
            <a:off x="1066800" y="4495800"/>
            <a:ext cx="7924800" cy="1447800"/>
          </a:xfrm>
          <a:noFill/>
          <a:ln w="9525">
            <a:noFill/>
            <a:miter lim="800000"/>
            <a:headEnd/>
            <a:tailEnd/>
          </a:ln>
        </p:spPr>
        <p:txBody>
          <a:bodyPr vert="horz" wrap="square" lIns="91440" tIns="0" rIns="91440" bIns="45720" numCol="1" anchor="t" anchorCtr="0" compatLnSpc="1">
            <a:prstTxWarp prst="textNoShape">
              <a:avLst/>
            </a:prstTxWarp>
            <a:normAutofit/>
          </a:bodyPr>
          <a:lstStyle/>
          <a:p>
            <a:pPr algn="ctr"/>
            <a:r>
              <a:rPr lang="en-US" sz="4400">
                <a:latin typeface="American Typewriter"/>
                <a:cs typeface="American Typewriter"/>
              </a:rPr>
              <a:t>Model Seeds and Patterns in Database Modeling (1)</a:t>
            </a:r>
          </a:p>
        </p:txBody>
      </p:sp>
      <p:sp>
        <p:nvSpPr>
          <p:cNvPr id="4" name="TextBox 3"/>
          <p:cNvSpPr txBox="1"/>
          <p:nvPr/>
        </p:nvSpPr>
        <p:spPr>
          <a:xfrm>
            <a:off x="1016213" y="304800"/>
            <a:ext cx="5413277" cy="1255728"/>
          </a:xfrm>
          <a:prstGeom prst="rect">
            <a:avLst/>
          </a:prstGeom>
          <a:noFill/>
        </p:spPr>
        <p:txBody>
          <a:bodyPr wrap="none" rtlCol="0">
            <a:spAutoFit/>
          </a:bodyPr>
          <a:lstStyle/>
          <a:p>
            <a:pPr>
              <a:buNone/>
            </a:pPr>
            <a:r>
              <a:rPr lang="ro-RO" sz="1800" b="1">
                <a:latin typeface="Segoe UI Semibold" pitchFamily="34" charset="0"/>
              </a:rPr>
              <a:t>Al.I. Cuza </a:t>
            </a:r>
            <a:r>
              <a:rPr lang="en-US" sz="1800" b="1">
                <a:latin typeface="Segoe UI Semibold" pitchFamily="34" charset="0"/>
              </a:rPr>
              <a:t>University of </a:t>
            </a:r>
            <a:r>
              <a:rPr lang="ro-RO" sz="1800" b="1">
                <a:latin typeface="Segoe UI Semibold" pitchFamily="34" charset="0"/>
              </a:rPr>
              <a:t>Iași </a:t>
            </a:r>
          </a:p>
          <a:p>
            <a:pPr>
              <a:buNone/>
            </a:pPr>
            <a:r>
              <a:rPr lang="ro-RO" sz="1800" b="1">
                <a:latin typeface="Segoe UI Semibold" pitchFamily="34" charset="0"/>
              </a:rPr>
              <a:t>Facult</a:t>
            </a:r>
            <a:r>
              <a:rPr lang="en-US" sz="1800" b="1">
                <a:latin typeface="Segoe UI Semibold" pitchFamily="34" charset="0"/>
              </a:rPr>
              <a:t>y of Economics</a:t>
            </a:r>
            <a:r>
              <a:rPr lang="ro-RO" sz="1800" b="1">
                <a:latin typeface="Segoe UI Semibold" pitchFamily="34" charset="0"/>
              </a:rPr>
              <a:t> </a:t>
            </a:r>
            <a:r>
              <a:rPr lang="en-US" sz="1800" b="1">
                <a:latin typeface="Segoe UI Semibold" pitchFamily="34" charset="0"/>
              </a:rPr>
              <a:t>and Business</a:t>
            </a:r>
            <a:r>
              <a:rPr lang="ro-RO" sz="1800" b="1">
                <a:latin typeface="Segoe UI Semibold" pitchFamily="34" charset="0"/>
              </a:rPr>
              <a:t> Administra</a:t>
            </a:r>
            <a:r>
              <a:rPr lang="en-US" sz="1800" b="1" err="1">
                <a:latin typeface="Segoe UI Semibold" pitchFamily="34" charset="0"/>
              </a:rPr>
              <a:t>tion</a:t>
            </a:r>
            <a:endParaRPr lang="ro-RO" sz="1800" b="1">
              <a:latin typeface="Segoe UI Semibold" pitchFamily="34" charset="0"/>
            </a:endParaRPr>
          </a:p>
          <a:p>
            <a:pPr>
              <a:buNone/>
            </a:pPr>
            <a:r>
              <a:rPr lang="en-US" sz="1800" b="1">
                <a:latin typeface="Segoe UI Semibold" pitchFamily="34" charset="0"/>
              </a:rPr>
              <a:t>Department of Accounting, Information Systems </a:t>
            </a:r>
          </a:p>
          <a:p>
            <a:pPr>
              <a:buNone/>
            </a:pPr>
            <a:r>
              <a:rPr lang="en-US" sz="1800" b="1">
                <a:latin typeface="Segoe UI Semibold" pitchFamily="34" charset="0"/>
              </a:rPr>
              <a:t>  and Statistics </a:t>
            </a:r>
          </a:p>
        </p:txBody>
      </p:sp>
      <p:pic>
        <p:nvPicPr>
          <p:cNvPr id="5" name="Picture 2" descr="logouaic"/>
          <p:cNvPicPr>
            <a:picLocks noChangeAspect="1" noChangeArrowheads="1"/>
          </p:cNvPicPr>
          <p:nvPr/>
        </p:nvPicPr>
        <p:blipFill>
          <a:blip r:embed="rId3" cstate="print"/>
          <a:srcRect/>
          <a:stretch>
            <a:fillRect/>
          </a:stretch>
        </p:blipFill>
        <p:spPr bwMode="auto">
          <a:xfrm>
            <a:off x="57152" y="337112"/>
            <a:ext cx="958644" cy="958644"/>
          </a:xfrm>
          <a:prstGeom prst="rect">
            <a:avLst/>
          </a:prstGeom>
          <a:noFill/>
        </p:spPr>
      </p:pic>
      <p:pic>
        <p:nvPicPr>
          <p:cNvPr id="6" name="Picture 4" descr="http://www.feaa.uaic.ro/assets/img/logo-feaa-top.png"/>
          <p:cNvPicPr>
            <a:picLocks noChangeAspect="1" noChangeArrowheads="1"/>
          </p:cNvPicPr>
          <p:nvPr/>
        </p:nvPicPr>
        <p:blipFill>
          <a:blip r:embed="rId4" cstate="print"/>
          <a:srcRect/>
          <a:stretch>
            <a:fillRect/>
          </a:stretch>
        </p:blipFill>
        <p:spPr bwMode="auto">
          <a:xfrm>
            <a:off x="6738560" y="375801"/>
            <a:ext cx="2362575" cy="752910"/>
          </a:xfrm>
          <a:prstGeom prst="rect">
            <a:avLst/>
          </a:prstGeom>
          <a:noFill/>
        </p:spPr>
      </p:pic>
      <p:sp>
        <p:nvSpPr>
          <p:cNvPr id="7" name="Rectangle 3"/>
          <p:cNvSpPr txBox="1">
            <a:spLocks noChangeArrowheads="1"/>
          </p:cNvSpPr>
          <p:nvPr/>
        </p:nvSpPr>
        <p:spPr>
          <a:xfrm>
            <a:off x="0" y="6172200"/>
            <a:ext cx="6604000" cy="914400"/>
          </a:xfrm>
          <a:prstGeom prst="rect">
            <a:avLst/>
          </a:prstGeom>
          <a:noFill/>
          <a:ln w="9525">
            <a:noFill/>
            <a:miter lim="800000"/>
            <a:headEnd/>
            <a:tailEnd/>
          </a:ln>
        </p:spPr>
        <p:txBody>
          <a:bodyPr vert="horz" wrap="square" lIns="91440" tIns="0" rIns="91440" bIns="45720" numCol="1" anchor="b" anchorCtr="0" compatLnSpc="1">
            <a:prstTxWarp prst="textNoShape">
              <a:avLst/>
            </a:prstTxWarp>
            <a:normAutofit fontScale="70000" lnSpcReduction="20000"/>
          </a:bodyPr>
          <a:lstStyle>
            <a:lvl1pPr marL="27432" indent="0" algn="l" rtl="0" eaLnBrk="1" latinLnBrk="0" hangingPunct="1">
              <a:lnSpc>
                <a:spcPct val="100000"/>
              </a:lnSpc>
              <a:spcBef>
                <a:spcPts val="600"/>
              </a:spcBef>
              <a:buClr>
                <a:schemeClr val="accent1"/>
              </a:buClr>
              <a:buSzPct val="80000"/>
              <a:buFont typeface="Wingdings 2"/>
              <a:buNone/>
              <a:defRPr kumimoji="0" sz="2600" kern="1200">
                <a:solidFill>
                  <a:schemeClr val="tx2">
                    <a:shade val="30000"/>
                    <a:satMod val="150000"/>
                  </a:schemeClr>
                </a:solidFill>
                <a:latin typeface="+mn-lt"/>
                <a:ea typeface="+mn-ea"/>
                <a:cs typeface="+mn-cs"/>
              </a:defRPr>
            </a:lvl1pPr>
            <a:lvl2pPr marL="457200" indent="0" algn="ctr" rtl="0" eaLnBrk="1" latinLnBrk="0" hangingPunct="1">
              <a:lnSpc>
                <a:spcPct val="100000"/>
              </a:lnSpc>
              <a:spcBef>
                <a:spcPts val="550"/>
              </a:spcBef>
              <a:buClr>
                <a:schemeClr val="accent1"/>
              </a:buClr>
              <a:buFont typeface="Verdana"/>
              <a:buNone/>
              <a:defRPr kumimoji="0" sz="2800" kern="1200">
                <a:solidFill>
                  <a:schemeClr val="tx1"/>
                </a:solidFill>
                <a:latin typeface="+mn-lt"/>
                <a:ea typeface="+mn-ea"/>
                <a:cs typeface="+mn-cs"/>
              </a:defRPr>
            </a:lvl2pPr>
            <a:lvl3pPr marL="914400" indent="0" algn="ctr" rtl="0" eaLnBrk="1" latinLnBrk="0" hangingPunct="1">
              <a:lnSpc>
                <a:spcPct val="100000"/>
              </a:lnSpc>
              <a:spcBef>
                <a:spcPct val="20000"/>
              </a:spcBef>
              <a:buClr>
                <a:schemeClr val="accent2"/>
              </a:buClr>
              <a:buFont typeface="Wingdings 2"/>
              <a:buNone/>
              <a:defRPr kumimoji="0" sz="2400" kern="1200">
                <a:solidFill>
                  <a:schemeClr val="tx1"/>
                </a:solidFill>
                <a:latin typeface="+mn-lt"/>
                <a:ea typeface="+mn-ea"/>
                <a:cs typeface="+mn-cs"/>
              </a:defRPr>
            </a:lvl3pPr>
            <a:lvl4pPr marL="1371600" indent="0" algn="ctr" rtl="0" eaLnBrk="1" latinLnBrk="0" hangingPunct="1">
              <a:lnSpc>
                <a:spcPct val="100000"/>
              </a:lnSpc>
              <a:spcBef>
                <a:spcPct val="20000"/>
              </a:spcBef>
              <a:buClr>
                <a:schemeClr val="accent3"/>
              </a:buClr>
              <a:buFont typeface="Wingdings 2"/>
              <a:buNone/>
              <a:defRPr kumimoji="0" sz="2000" kern="1200">
                <a:solidFill>
                  <a:schemeClr val="tx1"/>
                </a:solidFill>
                <a:latin typeface="+mn-lt"/>
                <a:ea typeface="+mn-ea"/>
                <a:cs typeface="+mn-cs"/>
              </a:defRPr>
            </a:lvl4pPr>
            <a:lvl5pPr marL="1828800" indent="0" algn="ctr" rtl="0" eaLnBrk="1" latinLnBrk="0" hangingPunct="1">
              <a:lnSpc>
                <a:spcPct val="100000"/>
              </a:lnSpc>
              <a:spcBef>
                <a:spcPct val="20000"/>
              </a:spcBef>
              <a:buClr>
                <a:schemeClr val="accent4"/>
              </a:buClr>
              <a:buFont typeface="Wingdings 2"/>
              <a:buNone/>
              <a:defRPr kumimoji="0" sz="2000" kern="1200">
                <a:solidFill>
                  <a:schemeClr val="tx1"/>
                </a:solidFill>
                <a:latin typeface="+mn-lt"/>
                <a:ea typeface="+mn-ea"/>
                <a:cs typeface="+mn-cs"/>
              </a:defRPr>
            </a:lvl5pPr>
            <a:lvl6pPr marL="2286000" indent="0" algn="ctr" rtl="0" eaLnBrk="1" latinLnBrk="0" hangingPunct="1">
              <a:lnSpc>
                <a:spcPct val="100000"/>
              </a:lnSpc>
              <a:spcBef>
                <a:spcPct val="20000"/>
              </a:spcBef>
              <a:buClr>
                <a:schemeClr val="accent5"/>
              </a:buClr>
              <a:buFont typeface="Wingdings 2"/>
              <a:buNone/>
              <a:defRPr kumimoji="0" sz="2000" kern="1200">
                <a:solidFill>
                  <a:schemeClr val="tx1"/>
                </a:solidFill>
                <a:latin typeface="+mn-lt"/>
                <a:ea typeface="+mn-ea"/>
                <a:cs typeface="+mn-cs"/>
              </a:defRPr>
            </a:lvl6pPr>
            <a:lvl7pPr marL="27432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7pPr>
            <a:lvl8pPr marL="32004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8pPr>
            <a:lvl9pPr marL="36576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9pPr>
            <a:extLst/>
          </a:lstStyle>
          <a:p>
            <a:pPr fontAlgn="auto">
              <a:spcAft>
                <a:spcPts val="0"/>
              </a:spcAft>
              <a:defRPr/>
            </a:pPr>
            <a:r>
              <a:rPr lang="en-US" sz="4400" b="1">
                <a:latin typeface="Gabriola" pitchFamily="82" charset="0"/>
                <a:cs typeface="Vani" pitchFamily="34" charset="0"/>
              </a:rPr>
              <a:t>By Marin Fotache &amp; Co.</a:t>
            </a:r>
            <a:endParaRPr lang="ro-RO" sz="4400" b="1">
              <a:latin typeface="Gabriola" pitchFamily="82" charset="0"/>
              <a:cs typeface="Vani" pitchFamily="34" charset="0"/>
            </a:endParaRPr>
          </a:p>
          <a:p>
            <a:pPr fontAlgn="auto">
              <a:spcAft>
                <a:spcPts val="0"/>
              </a:spcAft>
              <a:defRPr/>
            </a:pPr>
            <a:r>
              <a:rPr lang="en-US" sz="4400" b="1">
                <a:latin typeface="Gabriola" pitchFamily="82" charset="0"/>
                <a:cs typeface="Vani" pitchFamily="34" charset="0"/>
              </a:rPr>
              <a:t>	</a:t>
            </a:r>
          </a:p>
        </p:txBody>
      </p:sp>
    </p:spTree>
  </p:cSld>
  <p:clrMapOvr>
    <a:overrideClrMapping bg1="lt1" tx1="dk1" bg2="lt2" tx2="dk2" accent1="accent1" accent2="accent2" accent3="accent3" accent4="accent4" accent5="accent5" accent6="accent6" hlink="hlink" folHlink="folHlink"/>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676400"/>
          </a:xfrm>
        </p:spPr>
        <p:txBody>
          <a:bodyPr anchor="ctr">
            <a:normAutofit/>
          </a:bodyPr>
          <a:lstStyle/>
          <a:p>
            <a:pPr algn="ctr"/>
            <a:r>
              <a:rPr lang="en-US" sz="3600" err="1">
                <a:latin typeface="American Typewriter"/>
                <a:ea typeface="Arial Unicode MS" panose="020B0604020202020204" pitchFamily="34" charset="-128"/>
                <a:cs typeface="American Typewriter"/>
              </a:rPr>
              <a:t>Presented Seed Models and Patterns (part 1)</a:t>
            </a:r>
            <a:endParaRPr lang="en-US" sz="3600">
              <a:latin typeface="American Typewriter"/>
              <a:ea typeface="Arial Unicode MS" panose="020B0604020202020204" pitchFamily="34" charset="-128"/>
              <a:cs typeface="American Typewriter"/>
            </a:endParaRPr>
          </a:p>
        </p:txBody>
      </p:sp>
      <p:sp>
        <p:nvSpPr>
          <p:cNvPr id="3" name="Content Placeholder 2"/>
          <p:cNvSpPr>
            <a:spLocks noGrp="1"/>
          </p:cNvSpPr>
          <p:nvPr>
            <p:ph idx="1"/>
          </p:nvPr>
        </p:nvSpPr>
        <p:spPr>
          <a:xfrm>
            <a:off x="609600" y="1752600"/>
            <a:ext cx="8534400" cy="4953000"/>
          </a:xfrm>
        </p:spPr>
        <p:txBody>
          <a:bodyPr>
            <a:normAutofit/>
          </a:bodyPr>
          <a:lstStyle/>
          <a:p>
            <a:r>
              <a:rPr lang="ro-RO" sz="3000" dirty="0" err="1">
                <a:latin typeface="Avenir Medium"/>
                <a:cs typeface="Avenir Medium"/>
              </a:rPr>
              <a:t>Heterogeneous</a:t>
            </a:r>
            <a:r>
              <a:rPr lang="ro-RO" sz="3000" dirty="0">
                <a:latin typeface="Avenir Medium"/>
                <a:cs typeface="Avenir Medium"/>
              </a:rPr>
              <a:t> </a:t>
            </a:r>
            <a:r>
              <a:rPr lang="ro-RO" sz="3000" dirty="0" err="1">
                <a:latin typeface="Avenir Medium"/>
                <a:cs typeface="Avenir Medium"/>
              </a:rPr>
              <a:t>items</a:t>
            </a:r>
            <a:r>
              <a:rPr lang="ro-RO" sz="3000" dirty="0">
                <a:latin typeface="Avenir Medium"/>
                <a:cs typeface="Avenir Medium"/>
              </a:rPr>
              <a:t> (in </a:t>
            </a:r>
            <a:r>
              <a:rPr lang="ro-RO" sz="3000" b="1" dirty="0" err="1">
                <a:latin typeface="Avenir Medium"/>
                <a:cs typeface="Avenir Medium"/>
              </a:rPr>
              <a:t>sales</a:t>
            </a:r>
            <a:r>
              <a:rPr lang="ro-RO" sz="3000" dirty="0">
                <a:latin typeface="Avenir Medium"/>
                <a:cs typeface="Avenir Medium"/>
              </a:rPr>
              <a:t> </a:t>
            </a:r>
            <a:r>
              <a:rPr lang="ro-RO" sz="3000" dirty="0" err="1">
                <a:latin typeface="Avenir Medium"/>
                <a:cs typeface="Avenir Medium"/>
              </a:rPr>
              <a:t>database</a:t>
            </a:r>
            <a:r>
              <a:rPr lang="ro-RO" sz="3000" dirty="0">
                <a:latin typeface="Avenir Medium"/>
                <a:cs typeface="Avenir Medium"/>
              </a:rPr>
              <a:t>) </a:t>
            </a:r>
          </a:p>
          <a:p>
            <a:r>
              <a:rPr lang="ro-RO" sz="3000" dirty="0" err="1">
                <a:latin typeface="Avenir Medium"/>
                <a:cs typeface="Avenir Medium"/>
              </a:rPr>
              <a:t>Package</a:t>
            </a:r>
            <a:r>
              <a:rPr lang="ro-RO" sz="3000" dirty="0">
                <a:latin typeface="Avenir Medium"/>
                <a:cs typeface="Avenir Medium"/>
              </a:rPr>
              <a:t> of </a:t>
            </a:r>
            <a:r>
              <a:rPr lang="ro-RO" sz="3000" dirty="0" err="1">
                <a:latin typeface="Avenir Medium"/>
                <a:cs typeface="Avenir Medium"/>
              </a:rPr>
              <a:t>products</a:t>
            </a:r>
            <a:r>
              <a:rPr lang="ro-RO" sz="3000" dirty="0">
                <a:latin typeface="Avenir Medium"/>
                <a:cs typeface="Avenir Medium"/>
              </a:rPr>
              <a:t> </a:t>
            </a:r>
            <a:r>
              <a:rPr lang="ro-RO" sz="3000" dirty="0" err="1">
                <a:latin typeface="Avenir Medium"/>
                <a:cs typeface="Avenir Medium"/>
              </a:rPr>
              <a:t>and</a:t>
            </a:r>
            <a:r>
              <a:rPr lang="ro-RO" sz="3000" dirty="0">
                <a:latin typeface="Avenir Medium"/>
                <a:cs typeface="Avenir Medium"/>
              </a:rPr>
              <a:t> </a:t>
            </a:r>
            <a:r>
              <a:rPr lang="ro-RO" sz="3000" dirty="0" err="1">
                <a:latin typeface="Avenir Medium"/>
                <a:cs typeface="Avenir Medium"/>
              </a:rPr>
              <a:t>services</a:t>
            </a:r>
            <a:endParaRPr lang="ro-RO" sz="3000" dirty="0">
              <a:latin typeface="Avenir Medium"/>
              <a:cs typeface="Avenir Medium"/>
            </a:endParaRPr>
          </a:p>
          <a:p>
            <a:r>
              <a:rPr lang="ro-RO" sz="3000" dirty="0" err="1">
                <a:latin typeface="Avenir Medium"/>
                <a:cs typeface="Avenir Medium"/>
              </a:rPr>
              <a:t>Metadata</a:t>
            </a:r>
            <a:endParaRPr lang="ro-RO" sz="3000" dirty="0">
              <a:latin typeface="Avenir Medium"/>
              <a:cs typeface="Avenir Medium"/>
            </a:endParaRPr>
          </a:p>
          <a:p>
            <a:r>
              <a:rPr lang="ro-RO" sz="3000" dirty="0" err="1">
                <a:latin typeface="Avenir Medium"/>
                <a:cs typeface="Avenir Medium"/>
              </a:rPr>
              <a:t>Recipes</a:t>
            </a:r>
            <a:r>
              <a:rPr lang="ro-RO" sz="3000" dirty="0">
                <a:latin typeface="Avenir Medium"/>
                <a:cs typeface="Avenir Medium"/>
              </a:rPr>
              <a:t> (for </a:t>
            </a:r>
            <a:r>
              <a:rPr lang="ro-RO" sz="3000" dirty="0" err="1">
                <a:latin typeface="Avenir Medium"/>
                <a:cs typeface="Avenir Medium"/>
              </a:rPr>
              <a:t>preparing</a:t>
            </a:r>
            <a:r>
              <a:rPr lang="ro-RO" sz="3000" dirty="0">
                <a:latin typeface="Avenir Medium"/>
                <a:cs typeface="Avenir Medium"/>
              </a:rPr>
              <a:t>/</a:t>
            </a:r>
            <a:r>
              <a:rPr lang="ro-RO" sz="3000" dirty="0" err="1">
                <a:latin typeface="Avenir Medium"/>
                <a:cs typeface="Avenir Medium"/>
              </a:rPr>
              <a:t>manufacturing</a:t>
            </a:r>
            <a:r>
              <a:rPr lang="ro-RO" sz="3000" dirty="0">
                <a:latin typeface="Avenir Medium"/>
                <a:cs typeface="Avenir Medium"/>
              </a:rPr>
              <a:t> </a:t>
            </a:r>
            <a:r>
              <a:rPr lang="ro-RO" sz="3000" dirty="0" err="1">
                <a:latin typeface="Avenir Medium"/>
                <a:cs typeface="Avenir Medium"/>
              </a:rPr>
              <a:t>products</a:t>
            </a:r>
            <a:r>
              <a:rPr lang="ro-RO" sz="3000" dirty="0">
                <a:latin typeface="Avenir Medium"/>
                <a:cs typeface="Avenir Medium"/>
              </a:rPr>
              <a:t>)</a:t>
            </a:r>
          </a:p>
          <a:p>
            <a:r>
              <a:rPr lang="ro-RO" sz="3000" dirty="0" err="1">
                <a:latin typeface="Avenir Medium"/>
                <a:cs typeface="Avenir Medium"/>
              </a:rPr>
              <a:t>Identifiable</a:t>
            </a:r>
            <a:r>
              <a:rPr lang="ro-RO" sz="3000" dirty="0">
                <a:latin typeface="Avenir Medium"/>
                <a:cs typeface="Avenir Medium"/>
              </a:rPr>
              <a:t> </a:t>
            </a:r>
            <a:r>
              <a:rPr lang="ro-RO" sz="3000" dirty="0" err="1">
                <a:latin typeface="Avenir Medium"/>
                <a:cs typeface="Avenir Medium"/>
              </a:rPr>
              <a:t>and</a:t>
            </a:r>
            <a:r>
              <a:rPr lang="ro-RO" sz="3000" dirty="0">
                <a:latin typeface="Avenir Medium"/>
                <a:cs typeface="Avenir Medium"/>
              </a:rPr>
              <a:t> non-</a:t>
            </a:r>
            <a:r>
              <a:rPr lang="ro-RO" sz="3000" dirty="0" err="1">
                <a:latin typeface="Avenir Medium"/>
                <a:cs typeface="Avenir Medium"/>
              </a:rPr>
              <a:t>identifiable</a:t>
            </a:r>
            <a:r>
              <a:rPr lang="ro-RO" sz="3000" dirty="0">
                <a:latin typeface="Avenir Medium"/>
                <a:cs typeface="Avenir Medium"/>
              </a:rPr>
              <a:t> (sold) </a:t>
            </a:r>
            <a:r>
              <a:rPr lang="ro-RO" sz="3000" dirty="0" err="1">
                <a:latin typeface="Avenir Medium"/>
                <a:cs typeface="Avenir Medium"/>
              </a:rPr>
              <a:t>products</a:t>
            </a:r>
            <a:endParaRPr lang="ro-RO" sz="3000" dirty="0">
              <a:latin typeface="Avenir Medium"/>
              <a:cs typeface="Avenir Medium"/>
            </a:endParaRPr>
          </a:p>
          <a:p>
            <a:r>
              <a:rPr lang="ro-RO" sz="3000" dirty="0">
                <a:latin typeface="Avenir Medium"/>
                <a:cs typeface="Avenir Medium"/>
              </a:rPr>
              <a:t>Standard </a:t>
            </a:r>
            <a:r>
              <a:rPr lang="ro-RO" sz="3000" dirty="0" err="1">
                <a:latin typeface="Avenir Medium"/>
                <a:cs typeface="Avenir Medium"/>
              </a:rPr>
              <a:t>and</a:t>
            </a:r>
            <a:r>
              <a:rPr lang="ro-RO" sz="3000" dirty="0">
                <a:latin typeface="Avenir Medium"/>
                <a:cs typeface="Avenir Medium"/>
              </a:rPr>
              <a:t> </a:t>
            </a:r>
            <a:r>
              <a:rPr lang="ro-RO" sz="3000" dirty="0" err="1">
                <a:latin typeface="Avenir Medium"/>
                <a:cs typeface="Avenir Medium"/>
              </a:rPr>
              <a:t>customized</a:t>
            </a:r>
            <a:r>
              <a:rPr lang="ro-RO" sz="3000" dirty="0">
                <a:latin typeface="Avenir Medium"/>
                <a:cs typeface="Avenir Medium"/>
              </a:rPr>
              <a:t> </a:t>
            </a:r>
            <a:r>
              <a:rPr lang="ro-RO" sz="3000" dirty="0" err="1">
                <a:latin typeface="Avenir Medium"/>
                <a:cs typeface="Avenir Medium"/>
              </a:rPr>
              <a:t>configurations</a:t>
            </a:r>
            <a:endParaRPr lang="ro-RO" sz="3000" dirty="0">
              <a:latin typeface="Avenir Medium"/>
              <a:cs typeface="Avenir Medium"/>
            </a:endParaRPr>
          </a:p>
          <a:p>
            <a:r>
              <a:rPr lang="ro-RO" sz="3000" dirty="0" err="1">
                <a:latin typeface="Avenir Medium"/>
                <a:cs typeface="Avenir Medium"/>
              </a:rPr>
              <a:t>Offers</a:t>
            </a:r>
            <a:r>
              <a:rPr lang="ro-RO" sz="3000" dirty="0">
                <a:latin typeface="Avenir Medium"/>
                <a:cs typeface="Avenir Medium"/>
              </a:rPr>
              <a:t>, </a:t>
            </a:r>
            <a:r>
              <a:rPr lang="ro-RO" sz="3000" dirty="0" err="1">
                <a:latin typeface="Avenir Medium"/>
                <a:cs typeface="Avenir Medium"/>
              </a:rPr>
              <a:t>discounts</a:t>
            </a:r>
            <a:r>
              <a:rPr lang="ro-RO" sz="3000" dirty="0">
                <a:latin typeface="Avenir Medium"/>
                <a:cs typeface="Avenir Medium"/>
              </a:rPr>
              <a:t> </a:t>
            </a:r>
            <a:r>
              <a:rPr lang="ro-RO" sz="3000" dirty="0" err="1">
                <a:latin typeface="Avenir Medium"/>
                <a:cs typeface="Avenir Medium"/>
              </a:rPr>
              <a:t>and</a:t>
            </a:r>
            <a:r>
              <a:rPr lang="ro-RO" sz="3000" dirty="0">
                <a:latin typeface="Avenir Medium"/>
                <a:cs typeface="Avenir Medium"/>
              </a:rPr>
              <a:t> </a:t>
            </a:r>
            <a:r>
              <a:rPr lang="ro-RO" sz="3000" dirty="0" err="1">
                <a:latin typeface="Avenir Medium"/>
                <a:cs typeface="Avenir Medium"/>
              </a:rPr>
              <a:t>penalties</a:t>
            </a:r>
            <a:endParaRPr lang="ro-RO" sz="3000" dirty="0">
              <a:latin typeface="Avenir Medium"/>
              <a:cs typeface="Avenir Medium"/>
            </a:endParaRPr>
          </a:p>
          <a:p>
            <a:endParaRPr lang="ro-RO" sz="3000" dirty="0">
              <a:latin typeface="Avenir Medium"/>
              <a:cs typeface="Avenir Medium"/>
            </a:endParaRPr>
          </a:p>
          <a:p>
            <a:endParaRPr lang="ro-RO" sz="3000" dirty="0">
              <a:latin typeface="Avenir Medium"/>
              <a:cs typeface="Avenir Medium"/>
            </a:endParaRPr>
          </a:p>
          <a:p>
            <a:endParaRPr lang="ro-RO" sz="3000" dirty="0">
              <a:latin typeface="Avenir Medium"/>
              <a:cs typeface="Avenir Medium"/>
            </a:endParaRPr>
          </a:p>
        </p:txBody>
      </p:sp>
    </p:spTree>
    <p:extLst>
      <p:ext uri="{BB962C8B-B14F-4D97-AF65-F5344CB8AC3E}">
        <p14:creationId xmlns:p14="http://schemas.microsoft.com/office/powerpoint/2010/main" val="99516304"/>
      </p:ext>
    </p:extLst>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chor="ctr">
            <a:normAutofit/>
          </a:bodyPr>
          <a:lstStyle/>
          <a:p>
            <a:pPr algn="ctr"/>
            <a:r>
              <a:rPr lang="x-none" sz="3600">
                <a:latin typeface="American Typewriter"/>
                <a:ea typeface="Arial Unicode MS" panose="020B0604020202020204" pitchFamily="34" charset="-128"/>
                <a:cs typeface="American Typewriter"/>
              </a:rPr>
              <a:t>Heterogeneous Items</a:t>
            </a:r>
            <a:r>
              <a:rPr lang="en-US" sz="3600">
                <a:latin typeface="American Typewriter"/>
                <a:ea typeface="Arial Unicode MS" panose="020B0604020202020204" pitchFamily="34" charset="-128"/>
                <a:cs typeface="American Typewriter"/>
              </a:rPr>
              <a:t> To Be Sold</a:t>
            </a:r>
          </a:p>
        </p:txBody>
      </p:sp>
      <p:sp>
        <p:nvSpPr>
          <p:cNvPr id="3" name="Content Placeholder 2"/>
          <p:cNvSpPr>
            <a:spLocks noGrp="1"/>
          </p:cNvSpPr>
          <p:nvPr>
            <p:ph idx="1"/>
          </p:nvPr>
        </p:nvSpPr>
        <p:spPr>
          <a:xfrm>
            <a:off x="609600" y="1143000"/>
            <a:ext cx="8458200" cy="5715000"/>
          </a:xfrm>
        </p:spPr>
        <p:txBody>
          <a:bodyPr>
            <a:normAutofit/>
          </a:bodyPr>
          <a:lstStyle/>
          <a:p>
            <a:r>
              <a:rPr lang="ro-RO" sz="3000" dirty="0" err="1">
                <a:latin typeface="Avenir Medium"/>
                <a:cs typeface="Avenir Medium"/>
              </a:rPr>
              <a:t>Classic</a:t>
            </a:r>
            <a:r>
              <a:rPr lang="ro-RO" sz="3000" dirty="0">
                <a:latin typeface="Avenir Medium"/>
                <a:cs typeface="Avenir Medium"/>
              </a:rPr>
              <a:t> </a:t>
            </a:r>
            <a:r>
              <a:rPr lang="ro-RO" sz="3000" dirty="0" err="1">
                <a:latin typeface="Avenir Medium"/>
                <a:cs typeface="Avenir Medium"/>
              </a:rPr>
              <a:t>example</a:t>
            </a:r>
            <a:r>
              <a:rPr lang="ro-RO" sz="3000" dirty="0">
                <a:latin typeface="Avenir Medium"/>
                <a:cs typeface="Avenir Medium"/>
              </a:rPr>
              <a:t>: A company </a:t>
            </a:r>
            <a:r>
              <a:rPr lang="ro-RO" sz="3000" dirty="0" err="1">
                <a:latin typeface="Avenir Medium"/>
                <a:cs typeface="Avenir Medium"/>
              </a:rPr>
              <a:t>sells</a:t>
            </a:r>
            <a:r>
              <a:rPr lang="ro-RO" sz="3000" dirty="0">
                <a:latin typeface="Avenir Medium"/>
                <a:cs typeface="Avenir Medium"/>
              </a:rPr>
              <a:t> </a:t>
            </a:r>
            <a:r>
              <a:rPr lang="ro-RO" sz="3000" dirty="0" err="1">
                <a:latin typeface="Avenir Medium"/>
                <a:cs typeface="Avenir Medium"/>
              </a:rPr>
              <a:t>two</a:t>
            </a:r>
            <a:r>
              <a:rPr lang="ro-RO" sz="3000" dirty="0">
                <a:latin typeface="Avenir Medium"/>
                <a:cs typeface="Avenir Medium"/>
              </a:rPr>
              <a:t> </a:t>
            </a:r>
            <a:r>
              <a:rPr lang="ro-RO" sz="3000" dirty="0" err="1">
                <a:latin typeface="Avenir Medium"/>
                <a:cs typeface="Avenir Medium"/>
              </a:rPr>
              <a:t>types</a:t>
            </a:r>
            <a:r>
              <a:rPr lang="ro-RO" sz="3000" dirty="0">
                <a:latin typeface="Avenir Medium"/>
                <a:cs typeface="Avenir Medium"/>
              </a:rPr>
              <a:t> of </a:t>
            </a:r>
            <a:r>
              <a:rPr lang="ro-RO" sz="3000" dirty="0" err="1">
                <a:latin typeface="Avenir Medium"/>
                <a:cs typeface="Avenir Medium"/>
              </a:rPr>
              <a:t>items</a:t>
            </a:r>
            <a:r>
              <a:rPr lang="en-US" sz="3000" dirty="0">
                <a:latin typeface="Avenir Medium"/>
                <a:cs typeface="Avenir Medium"/>
              </a:rPr>
              <a:t>:</a:t>
            </a:r>
          </a:p>
          <a:p>
            <a:pPr lvl="1"/>
            <a:r>
              <a:rPr lang="ro-RO" sz="2600" b="1" dirty="0">
                <a:latin typeface="Avenir Medium"/>
                <a:cs typeface="Avenir Medium"/>
              </a:rPr>
              <a:t>p</a:t>
            </a:r>
            <a:r>
              <a:rPr lang="vi-VN" sz="2600" b="1" dirty="0">
                <a:latin typeface="Avenir Medium"/>
                <a:cs typeface="Avenir Medium"/>
              </a:rPr>
              <a:t>roducts</a:t>
            </a:r>
            <a:r>
              <a:rPr lang="vi-VN" sz="2600" dirty="0">
                <a:latin typeface="Avenir Medium"/>
                <a:cs typeface="Avenir Medium"/>
              </a:rPr>
              <a:t> for which two measure units (MU) are of interest:</a:t>
            </a:r>
          </a:p>
          <a:p>
            <a:pPr lvl="2"/>
            <a:r>
              <a:rPr lang="en-US" sz="2200" i="1" dirty="0">
                <a:latin typeface="Avenir Medium"/>
                <a:cs typeface="Avenir Medium"/>
              </a:rPr>
              <a:t>s</a:t>
            </a:r>
            <a:r>
              <a:rPr lang="vi-VN" sz="2200" i="1" dirty="0">
                <a:latin typeface="Avenir Medium"/>
                <a:cs typeface="Avenir Medium"/>
              </a:rPr>
              <a:t>ell_measure_unit</a:t>
            </a:r>
            <a:r>
              <a:rPr lang="vi-VN" sz="2200" dirty="0">
                <a:latin typeface="Avenir Medium"/>
                <a:cs typeface="Avenir Medium"/>
              </a:rPr>
              <a:t> – the measure unit indicating the packaging of the products as it is sold (e.g. 2 liter pet, 700 ml bottle, 250g bag, etc.)</a:t>
            </a:r>
            <a:endParaRPr lang="en-US" sz="2200" dirty="0">
              <a:latin typeface="Avenir Medium"/>
              <a:cs typeface="Avenir Medium"/>
            </a:endParaRPr>
          </a:p>
          <a:p>
            <a:pPr lvl="2"/>
            <a:r>
              <a:rPr lang="en-US" sz="2200" i="1" dirty="0" err="1">
                <a:latin typeface="Avenir Medium"/>
                <a:cs typeface="Avenir Medium"/>
              </a:rPr>
              <a:t>measure_unit_qpsu</a:t>
            </a:r>
            <a:r>
              <a:rPr lang="vi-VN" sz="2200" dirty="0">
                <a:latin typeface="Avenir Medium"/>
                <a:cs typeface="Avenir Medium"/>
              </a:rPr>
              <a:t> – the measure unit indicating the quantity of the basic ingredient in the product sold; </a:t>
            </a:r>
          </a:p>
          <a:p>
            <a:pPr marL="402336" lvl="1" indent="0">
              <a:buNone/>
            </a:pPr>
            <a:r>
              <a:rPr lang="en-US" sz="2600" dirty="0">
                <a:latin typeface="Avenir Medium"/>
                <a:cs typeface="Avenir Medium"/>
              </a:rPr>
              <a:t>	Example: Product sold: </a:t>
            </a:r>
            <a:r>
              <a:rPr lang="en-US" sz="2600" i="1" dirty="0">
                <a:latin typeface="Avenir Medium"/>
                <a:cs typeface="Avenir Medium"/>
              </a:rPr>
              <a:t>2 liter </a:t>
            </a:r>
            <a:r>
              <a:rPr lang="en-US" sz="2600" i="1" dirty="0" err="1">
                <a:latin typeface="Avenir Medium"/>
                <a:cs typeface="Avenir Medium"/>
              </a:rPr>
              <a:t>Coca-cola</a:t>
            </a:r>
            <a:r>
              <a:rPr lang="en-US" sz="2600" i="1" dirty="0">
                <a:latin typeface="Avenir Medium"/>
                <a:cs typeface="Avenir Medium"/>
              </a:rPr>
              <a:t> pet</a:t>
            </a:r>
          </a:p>
          <a:p>
            <a:pPr lvl="3"/>
            <a:r>
              <a:rPr lang="en-US" sz="1800" dirty="0">
                <a:latin typeface="Avenir Medium"/>
                <a:cs typeface="Avenir Medium"/>
              </a:rPr>
              <a:t>Item name: </a:t>
            </a:r>
            <a:r>
              <a:rPr lang="en-US" sz="1800" i="1" dirty="0">
                <a:latin typeface="Avenir Medium"/>
                <a:cs typeface="Avenir Medium"/>
              </a:rPr>
              <a:t>2 liter </a:t>
            </a:r>
            <a:r>
              <a:rPr lang="en-US" sz="1800" i="1" dirty="0" err="1">
                <a:latin typeface="Avenir Medium"/>
                <a:cs typeface="Avenir Medium"/>
              </a:rPr>
              <a:t>Coca-cola</a:t>
            </a:r>
            <a:r>
              <a:rPr lang="en-US" sz="1800" i="1" dirty="0">
                <a:latin typeface="Avenir Medium"/>
                <a:cs typeface="Avenir Medium"/>
              </a:rPr>
              <a:t> pet</a:t>
            </a:r>
          </a:p>
          <a:p>
            <a:pPr lvl="3"/>
            <a:r>
              <a:rPr lang="en-US" sz="1800" dirty="0" err="1">
                <a:latin typeface="Avenir Medium"/>
                <a:cs typeface="Avenir Medium"/>
              </a:rPr>
              <a:t>sell_measure_unit</a:t>
            </a:r>
            <a:r>
              <a:rPr lang="en-US" sz="1800" dirty="0">
                <a:latin typeface="Avenir Medium"/>
                <a:cs typeface="Avenir Medium"/>
              </a:rPr>
              <a:t>: </a:t>
            </a:r>
            <a:r>
              <a:rPr lang="en-US" sz="1800" i="1" dirty="0">
                <a:latin typeface="Avenir Medium"/>
                <a:cs typeface="Avenir Medium"/>
              </a:rPr>
              <a:t>pet </a:t>
            </a:r>
          </a:p>
          <a:p>
            <a:pPr lvl="3"/>
            <a:r>
              <a:rPr lang="en-US" sz="1800" dirty="0" err="1">
                <a:latin typeface="Avenir Medium"/>
                <a:cs typeface="Avenir Medium"/>
              </a:rPr>
              <a:t>prod_quant_in_sold_unit</a:t>
            </a:r>
            <a:r>
              <a:rPr lang="en-US" sz="1800" dirty="0">
                <a:latin typeface="Avenir Medium"/>
                <a:cs typeface="Avenir Medium"/>
              </a:rPr>
              <a:t>: </a:t>
            </a:r>
            <a:r>
              <a:rPr lang="en-US" sz="1800" i="1" dirty="0">
                <a:latin typeface="Avenir Medium"/>
                <a:cs typeface="Avenir Medium"/>
              </a:rPr>
              <a:t>2</a:t>
            </a:r>
          </a:p>
          <a:p>
            <a:pPr lvl="3"/>
            <a:r>
              <a:rPr lang="en-US" sz="1800" dirty="0" err="1">
                <a:latin typeface="Avenir Medium"/>
                <a:cs typeface="Avenir Medium"/>
              </a:rPr>
              <a:t>measure_unit_qpsu</a:t>
            </a:r>
            <a:r>
              <a:rPr lang="en-US" sz="1800" dirty="0">
                <a:latin typeface="Avenir Medium"/>
                <a:cs typeface="Avenir Medium"/>
              </a:rPr>
              <a:t>: </a:t>
            </a:r>
            <a:r>
              <a:rPr lang="en-US" sz="1800" i="1" dirty="0">
                <a:latin typeface="Avenir Medium"/>
                <a:cs typeface="Avenir Medium"/>
              </a:rPr>
              <a:t>liter </a:t>
            </a:r>
          </a:p>
          <a:p>
            <a:pPr lvl="1"/>
            <a:endParaRPr lang="en-US" sz="2600" dirty="0">
              <a:latin typeface="Avenir Medium"/>
              <a:cs typeface="Avenir Medium"/>
            </a:endParaRPr>
          </a:p>
        </p:txBody>
      </p:sp>
    </p:spTree>
    <p:extLst>
      <p:ext uri="{BB962C8B-B14F-4D97-AF65-F5344CB8AC3E}">
        <p14:creationId xmlns:p14="http://schemas.microsoft.com/office/powerpoint/2010/main" val="274502434"/>
      </p:ext>
    </p:extLst>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143000"/>
          </a:xfrm>
        </p:spPr>
        <p:txBody>
          <a:bodyPr anchor="ctr">
            <a:normAutofit/>
          </a:bodyPr>
          <a:lstStyle/>
          <a:p>
            <a:pPr algn="ctr"/>
            <a:r>
              <a:rPr lang="x-none" sz="3600">
                <a:latin typeface="American Typewriter"/>
                <a:ea typeface="Arial Unicode MS" panose="020B0604020202020204" pitchFamily="34" charset="-128"/>
                <a:cs typeface="American Typewriter"/>
              </a:rPr>
              <a:t>Heterogeneous Items</a:t>
            </a:r>
            <a:r>
              <a:rPr lang="en-US" sz="3600">
                <a:latin typeface="American Typewriter"/>
                <a:ea typeface="Arial Unicode MS" panose="020B0604020202020204" pitchFamily="34" charset="-128"/>
                <a:cs typeface="American Typewriter"/>
              </a:rPr>
              <a:t> To Be Sold</a:t>
            </a:r>
            <a:r>
              <a:rPr lang="ro-RO" sz="3600">
                <a:latin typeface="American Typewriter"/>
                <a:ea typeface="Arial Unicode MS" panose="020B0604020202020204" pitchFamily="34" charset="-128"/>
                <a:cs typeface="American Typewriter"/>
              </a:rPr>
              <a:t>(cont.)</a:t>
            </a:r>
            <a:endParaRPr lang="en-US" sz="3600">
              <a:latin typeface="American Typewriter"/>
              <a:ea typeface="Arial Unicode MS" panose="020B0604020202020204" pitchFamily="34" charset="-128"/>
              <a:cs typeface="American Typewriter"/>
            </a:endParaRPr>
          </a:p>
        </p:txBody>
      </p:sp>
      <p:sp>
        <p:nvSpPr>
          <p:cNvPr id="3" name="Content Placeholder 2"/>
          <p:cNvSpPr>
            <a:spLocks noGrp="1"/>
          </p:cNvSpPr>
          <p:nvPr>
            <p:ph idx="1"/>
          </p:nvPr>
        </p:nvSpPr>
        <p:spPr>
          <a:xfrm>
            <a:off x="609600" y="1143000"/>
            <a:ext cx="8534400" cy="5715000"/>
          </a:xfrm>
        </p:spPr>
        <p:txBody>
          <a:bodyPr>
            <a:normAutofit fontScale="85000" lnSpcReduction="20000"/>
          </a:bodyPr>
          <a:lstStyle/>
          <a:p>
            <a:pPr lvl="1"/>
            <a:r>
              <a:rPr lang="ro-RO" b="1" dirty="0">
                <a:latin typeface="Avenir Medium"/>
                <a:cs typeface="Avenir Medium"/>
              </a:rPr>
              <a:t>s</a:t>
            </a:r>
            <a:r>
              <a:rPr lang="vi-VN" b="1" dirty="0">
                <a:latin typeface="Avenir Medium"/>
                <a:cs typeface="Avenir Medium"/>
              </a:rPr>
              <a:t>ervices</a:t>
            </a:r>
            <a:r>
              <a:rPr lang="en-US" b="1" dirty="0">
                <a:latin typeface="Avenir Medium"/>
                <a:cs typeface="Avenir Medium"/>
              </a:rPr>
              <a:t> </a:t>
            </a:r>
            <a:r>
              <a:rPr lang="en-US" sz="2600" dirty="0">
                <a:latin typeface="Avenir Medium"/>
                <a:cs typeface="Avenir Medium"/>
              </a:rPr>
              <a:t>– that are of two types:</a:t>
            </a:r>
          </a:p>
          <a:p>
            <a:pPr lvl="2"/>
            <a:r>
              <a:rPr lang="en-US" sz="2200" dirty="0">
                <a:latin typeface="Avenir Medium"/>
                <a:cs typeface="Avenir Medium"/>
              </a:rPr>
              <a:t>W</a:t>
            </a:r>
            <a:r>
              <a:rPr lang="vi-VN" sz="2200" dirty="0">
                <a:latin typeface="Avenir Medium"/>
                <a:cs typeface="Avenir Medium"/>
              </a:rPr>
              <a:t>ith unique price</a:t>
            </a:r>
            <a:endParaRPr lang="en-US" sz="2200" dirty="0">
              <a:latin typeface="Avenir Medium"/>
              <a:cs typeface="Avenir Medium"/>
            </a:endParaRPr>
          </a:p>
          <a:p>
            <a:pPr lvl="2"/>
            <a:r>
              <a:rPr lang="vi-VN" sz="2200" dirty="0">
                <a:latin typeface="Avenir Medium"/>
                <a:cs typeface="Avenir Medium"/>
              </a:rPr>
              <a:t>With variable price that is computed multiplying a </a:t>
            </a:r>
            <a:r>
              <a:rPr lang="vi-VN" sz="2200" i="1" dirty="0">
                <a:latin typeface="Avenir Medium"/>
                <a:cs typeface="Avenir Medium"/>
              </a:rPr>
              <a:t>calculation_base</a:t>
            </a:r>
            <a:r>
              <a:rPr lang="vi-VN" sz="2200" dirty="0">
                <a:latin typeface="Avenir Medium"/>
                <a:cs typeface="Avenir Medium"/>
              </a:rPr>
              <a:t> by </a:t>
            </a:r>
            <a:r>
              <a:rPr lang="en-US" sz="2200" i="1" dirty="0" err="1">
                <a:latin typeface="Avenir Medium"/>
                <a:cs typeface="Avenir Medium"/>
              </a:rPr>
              <a:t>price_per_base_unit</a:t>
            </a:r>
            <a:endParaRPr lang="en-US" sz="3000" i="1" dirty="0">
              <a:latin typeface="Avenir Medium"/>
              <a:cs typeface="Avenir Medium"/>
            </a:endParaRPr>
          </a:p>
          <a:p>
            <a:r>
              <a:rPr lang="ro-RO" sz="3000" dirty="0">
                <a:latin typeface="Avenir Medium"/>
                <a:cs typeface="Avenir Medium"/>
              </a:rPr>
              <a:t>Both </a:t>
            </a:r>
            <a:r>
              <a:rPr lang="ro-RO" sz="3000" dirty="0" err="1">
                <a:latin typeface="Avenir Medium"/>
                <a:cs typeface="Avenir Medium"/>
              </a:rPr>
              <a:t>products</a:t>
            </a:r>
            <a:r>
              <a:rPr lang="ro-RO" sz="3000" dirty="0">
                <a:latin typeface="Avenir Medium"/>
                <a:cs typeface="Avenir Medium"/>
              </a:rPr>
              <a:t> </a:t>
            </a:r>
            <a:r>
              <a:rPr lang="ro-RO" sz="3000" dirty="0" err="1">
                <a:latin typeface="Avenir Medium"/>
                <a:cs typeface="Avenir Medium"/>
              </a:rPr>
              <a:t>and</a:t>
            </a:r>
            <a:r>
              <a:rPr lang="ro-RO" sz="3000" dirty="0">
                <a:latin typeface="Avenir Medium"/>
                <a:cs typeface="Avenir Medium"/>
              </a:rPr>
              <a:t> </a:t>
            </a:r>
            <a:r>
              <a:rPr lang="ro-RO" sz="3000" dirty="0" err="1">
                <a:latin typeface="Avenir Medium"/>
                <a:cs typeface="Avenir Medium"/>
              </a:rPr>
              <a:t>services</a:t>
            </a:r>
            <a:r>
              <a:rPr lang="ro-RO" sz="3000" dirty="0">
                <a:latin typeface="Avenir Medium"/>
                <a:cs typeface="Avenir Medium"/>
              </a:rPr>
              <a:t> </a:t>
            </a:r>
            <a:r>
              <a:rPr lang="ro-RO" sz="3000" dirty="0" err="1">
                <a:latin typeface="Avenir Medium"/>
                <a:cs typeface="Avenir Medium"/>
              </a:rPr>
              <a:t>belong</a:t>
            </a:r>
            <a:r>
              <a:rPr lang="ro-RO" sz="3000" dirty="0">
                <a:latin typeface="Avenir Medium"/>
                <a:cs typeface="Avenir Medium"/>
              </a:rPr>
              <a:t> </a:t>
            </a:r>
            <a:r>
              <a:rPr lang="ro-RO" sz="3000" dirty="0" err="1">
                <a:latin typeface="Avenir Medium"/>
                <a:cs typeface="Avenir Medium"/>
              </a:rPr>
              <a:t>to</a:t>
            </a:r>
            <a:r>
              <a:rPr lang="ro-RO" sz="3000" dirty="0">
                <a:latin typeface="Avenir Medium"/>
                <a:cs typeface="Avenir Medium"/>
              </a:rPr>
              <a:t> </a:t>
            </a:r>
            <a:r>
              <a:rPr lang="ro-RO" sz="3000" dirty="0" err="1">
                <a:latin typeface="Avenir Medium"/>
                <a:cs typeface="Avenir Medium"/>
              </a:rPr>
              <a:t>groups</a:t>
            </a:r>
            <a:r>
              <a:rPr lang="ro-RO" sz="3000" dirty="0">
                <a:latin typeface="Avenir Medium"/>
                <a:cs typeface="Avenir Medium"/>
              </a:rPr>
              <a:t> of </a:t>
            </a:r>
            <a:r>
              <a:rPr lang="ro-RO" sz="3000" dirty="0" err="1">
                <a:latin typeface="Avenir Medium"/>
                <a:cs typeface="Avenir Medium"/>
              </a:rPr>
              <a:t>items</a:t>
            </a:r>
            <a:endParaRPr lang="ro-RO" sz="3000" dirty="0">
              <a:latin typeface="Avenir Medium"/>
              <a:cs typeface="Avenir Medium"/>
            </a:endParaRPr>
          </a:p>
          <a:p>
            <a:r>
              <a:rPr lang="ro-RO" sz="3000" dirty="0">
                <a:latin typeface="Avenir Medium"/>
                <a:cs typeface="Avenir Medium"/>
              </a:rPr>
              <a:t>Item </a:t>
            </a:r>
            <a:r>
              <a:rPr lang="ro-RO" sz="3000" dirty="0" err="1">
                <a:latin typeface="Avenir Medium"/>
                <a:cs typeface="Avenir Medium"/>
              </a:rPr>
              <a:t>groups</a:t>
            </a:r>
            <a:r>
              <a:rPr lang="ro-RO" sz="3000" dirty="0">
                <a:latin typeface="Avenir Medium"/>
                <a:cs typeface="Avenir Medium"/>
              </a:rPr>
              <a:t> </a:t>
            </a:r>
            <a:r>
              <a:rPr lang="ro-RO" sz="3000" dirty="0" err="1">
                <a:latin typeface="Avenir Medium"/>
                <a:cs typeface="Avenir Medium"/>
              </a:rPr>
              <a:t>can</a:t>
            </a:r>
            <a:r>
              <a:rPr lang="ro-RO" sz="3000" dirty="0">
                <a:latin typeface="Avenir Medium"/>
                <a:cs typeface="Avenir Medium"/>
              </a:rPr>
              <a:t> </a:t>
            </a:r>
            <a:r>
              <a:rPr lang="ro-RO" sz="3000" dirty="0" err="1">
                <a:latin typeface="Avenir Medium"/>
                <a:cs typeface="Avenir Medium"/>
              </a:rPr>
              <a:t>be</a:t>
            </a:r>
            <a:r>
              <a:rPr lang="ro-RO" sz="3000" dirty="0">
                <a:latin typeface="Avenir Medium"/>
                <a:cs typeface="Avenir Medium"/>
              </a:rPr>
              <a:t> </a:t>
            </a:r>
            <a:r>
              <a:rPr lang="ro-RO" sz="3000" dirty="0" err="1">
                <a:latin typeface="Avenir Medium"/>
                <a:cs typeface="Avenir Medium"/>
              </a:rPr>
              <a:t>hierarchically</a:t>
            </a:r>
            <a:r>
              <a:rPr lang="ro-RO" sz="3000" dirty="0">
                <a:latin typeface="Avenir Medium"/>
                <a:cs typeface="Avenir Medium"/>
              </a:rPr>
              <a:t> </a:t>
            </a:r>
            <a:r>
              <a:rPr lang="ro-RO" sz="3000" dirty="0" err="1">
                <a:latin typeface="Avenir Medium"/>
                <a:cs typeface="Avenir Medium"/>
              </a:rPr>
              <a:t>structured</a:t>
            </a:r>
            <a:endParaRPr lang="ro-RO" sz="3000" dirty="0">
              <a:latin typeface="Avenir Medium"/>
              <a:cs typeface="Avenir Medium"/>
            </a:endParaRPr>
          </a:p>
          <a:p>
            <a:r>
              <a:rPr lang="vi-VN" sz="3000" dirty="0">
                <a:latin typeface="Avenir Medium"/>
                <a:cs typeface="Avenir Medium"/>
              </a:rPr>
              <a:t>This seed model can be extended to other cases:</a:t>
            </a:r>
          </a:p>
          <a:p>
            <a:pPr lvl="1"/>
            <a:r>
              <a:rPr lang="en-US" sz="2600" dirty="0">
                <a:latin typeface="Avenir Medium"/>
                <a:cs typeface="Avenir Medium"/>
              </a:rPr>
              <a:t>T</a:t>
            </a:r>
            <a:r>
              <a:rPr lang="vi-VN" sz="2600" dirty="0">
                <a:latin typeface="Avenir Medium"/>
                <a:cs typeface="Avenir Medium"/>
              </a:rPr>
              <a:t>ravel agencies that offer:</a:t>
            </a:r>
          </a:p>
          <a:p>
            <a:pPr lvl="2"/>
            <a:r>
              <a:rPr lang="en-US" sz="2200" dirty="0">
                <a:latin typeface="Avenir Medium"/>
                <a:cs typeface="Avenir Medium"/>
              </a:rPr>
              <a:t>R</a:t>
            </a:r>
            <a:r>
              <a:rPr lang="vi-VN" sz="2200" dirty="0">
                <a:latin typeface="Avenir Medium"/>
                <a:cs typeface="Avenir Medium"/>
              </a:rPr>
              <a:t>oom reservations</a:t>
            </a:r>
          </a:p>
          <a:p>
            <a:pPr lvl="2"/>
            <a:r>
              <a:rPr lang="vi-VN" sz="2200" dirty="0">
                <a:latin typeface="Avenir Medium"/>
                <a:cs typeface="Avenir Medium"/>
              </a:rPr>
              <a:t>Hollidays (e.g. seaside) in a resort</a:t>
            </a:r>
          </a:p>
          <a:p>
            <a:pPr lvl="2"/>
            <a:r>
              <a:rPr lang="vi-VN" sz="2200" dirty="0">
                <a:latin typeface="Avenir Medium"/>
                <a:cs typeface="Avenir Medium"/>
              </a:rPr>
              <a:t>Trips (visiting historical places)</a:t>
            </a:r>
          </a:p>
          <a:p>
            <a:pPr lvl="2"/>
            <a:r>
              <a:rPr lang="vi-VN" sz="2200" dirty="0">
                <a:latin typeface="Avenir Medium"/>
                <a:cs typeface="Avenir Medium"/>
              </a:rPr>
              <a:t>Facilities (conference rooms, spa, etc.)</a:t>
            </a:r>
          </a:p>
          <a:p>
            <a:pPr lvl="1"/>
            <a:r>
              <a:rPr lang="vi-VN" sz="2600" dirty="0">
                <a:latin typeface="Avenir Medium"/>
                <a:cs typeface="Avenir Medium"/>
              </a:rPr>
              <a:t>Cable companies that can sell:</a:t>
            </a:r>
          </a:p>
          <a:p>
            <a:pPr lvl="2"/>
            <a:r>
              <a:rPr lang="vi-VN" sz="2200" dirty="0">
                <a:latin typeface="Avenir Medium"/>
                <a:cs typeface="Avenir Medium"/>
              </a:rPr>
              <a:t>TV channel access</a:t>
            </a:r>
          </a:p>
          <a:p>
            <a:pPr lvl="2"/>
            <a:r>
              <a:rPr lang="vi-VN" sz="2200" dirty="0">
                <a:latin typeface="Avenir Medium"/>
                <a:cs typeface="Avenir Medium"/>
              </a:rPr>
              <a:t>internet access</a:t>
            </a:r>
          </a:p>
          <a:p>
            <a:pPr lvl="2"/>
            <a:r>
              <a:rPr lang="vi-VN" sz="2200" dirty="0">
                <a:latin typeface="Avenir Medium"/>
                <a:cs typeface="Avenir Medium"/>
              </a:rPr>
              <a:t>mobile phone access</a:t>
            </a:r>
          </a:p>
          <a:p>
            <a:endParaRPr lang="en-US" sz="3000" dirty="0">
              <a:latin typeface="Avenir Medium"/>
              <a:cs typeface="Avenir Medium"/>
            </a:endParaRPr>
          </a:p>
          <a:p>
            <a:endParaRPr lang="en-US" sz="3000" dirty="0">
              <a:latin typeface="Avenir Medium"/>
              <a:cs typeface="Avenir Medium"/>
            </a:endParaRPr>
          </a:p>
        </p:txBody>
      </p:sp>
    </p:spTree>
    <p:extLst>
      <p:ext uri="{BB962C8B-B14F-4D97-AF65-F5344CB8AC3E}">
        <p14:creationId xmlns:p14="http://schemas.microsoft.com/office/powerpoint/2010/main" val="3149691789"/>
      </p:ext>
    </p:extLst>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915400" cy="914400"/>
          </a:xfrm>
        </p:spPr>
        <p:txBody>
          <a:bodyPr anchor="ctr">
            <a:normAutofit/>
          </a:bodyPr>
          <a:lstStyle/>
          <a:p>
            <a:pPr algn="ctr"/>
            <a:r>
              <a:rPr lang="ro-RO" sz="3600" b="1" dirty="0">
                <a:latin typeface="American Typewriter"/>
                <a:ea typeface="Arial Unicode MS" panose="020B0604020202020204" pitchFamily="34" charset="-128"/>
                <a:cs typeface="American Typewriter"/>
              </a:rPr>
              <a:t>01a – </a:t>
            </a:r>
            <a:r>
              <a:rPr lang="en-US" sz="3600" b="1" dirty="0">
                <a:latin typeface="American Typewriter"/>
                <a:ea typeface="Arial Unicode MS" panose="020B0604020202020204" pitchFamily="34" charset="-128"/>
                <a:cs typeface="American Typewriter"/>
              </a:rPr>
              <a:t>heterogeneous items – v_1 </a:t>
            </a:r>
            <a:r>
              <a:rPr lang="en-US" sz="3600" dirty="0">
                <a:latin typeface="American Typewriter"/>
                <a:ea typeface="Arial Unicode MS" panose="020B0604020202020204" pitchFamily="34" charset="-128"/>
                <a:cs typeface="American Typewriter"/>
              </a:rPr>
              <a:t>(E-R)</a:t>
            </a:r>
          </a:p>
        </p:txBody>
      </p:sp>
      <p:pic>
        <p:nvPicPr>
          <p:cNvPr id="4" name="Picture 3">
            <a:extLst>
              <a:ext uri="{FF2B5EF4-FFF2-40B4-BE49-F238E27FC236}">
                <a16:creationId xmlns:a16="http://schemas.microsoft.com/office/drawing/2014/main" id="{38793823-C058-6E43-AAAC-6992563E12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900" y="1270000"/>
            <a:ext cx="7977570" cy="5207000"/>
          </a:xfrm>
          <a:prstGeom prst="rect">
            <a:avLst/>
          </a:prstGeom>
        </p:spPr>
      </p:pic>
    </p:spTree>
    <p:extLst>
      <p:ext uri="{BB962C8B-B14F-4D97-AF65-F5344CB8AC3E}">
        <p14:creationId xmlns:p14="http://schemas.microsoft.com/office/powerpoint/2010/main" val="3139739199"/>
      </p:ext>
    </p:extLst>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8915400" cy="914400"/>
          </a:xfrm>
        </p:spPr>
        <p:txBody>
          <a:bodyPr anchor="ctr">
            <a:normAutofit/>
          </a:bodyPr>
          <a:lstStyle/>
          <a:p>
            <a:pPr algn="ctr"/>
            <a:r>
              <a:rPr lang="ro-RO" sz="3600" b="1" dirty="0">
                <a:latin typeface="American Typewriter"/>
                <a:ea typeface="Arial Unicode MS" panose="020B0604020202020204" pitchFamily="34" charset="-128"/>
                <a:cs typeface="American Typewriter"/>
              </a:rPr>
              <a:t>01a – </a:t>
            </a:r>
            <a:r>
              <a:rPr lang="en-US" sz="3600" b="1" dirty="0">
                <a:latin typeface="American Typewriter"/>
                <a:ea typeface="Arial Unicode MS" panose="020B0604020202020204" pitchFamily="34" charset="-128"/>
                <a:cs typeface="American Typewriter"/>
              </a:rPr>
              <a:t>heterogeneous items – v_1 </a:t>
            </a:r>
            <a:r>
              <a:rPr lang="en-US" sz="3600" dirty="0">
                <a:latin typeface="American Typewriter"/>
                <a:ea typeface="Arial Unicode MS" panose="020B0604020202020204" pitchFamily="34" charset="-128"/>
                <a:cs typeface="American Typewriter"/>
              </a:rPr>
              <a:t>(Rel.)</a:t>
            </a:r>
          </a:p>
        </p:txBody>
      </p:sp>
      <p:pic>
        <p:nvPicPr>
          <p:cNvPr id="5" name="Picture 4">
            <a:extLst>
              <a:ext uri="{FF2B5EF4-FFF2-40B4-BE49-F238E27FC236}">
                <a16:creationId xmlns:a16="http://schemas.microsoft.com/office/drawing/2014/main" id="{EC5FAD20-AA06-8F4A-83A1-C183BC812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9200"/>
            <a:ext cx="9144000" cy="5436433"/>
          </a:xfrm>
          <a:prstGeom prst="rect">
            <a:avLst/>
          </a:prstGeom>
        </p:spPr>
      </p:pic>
    </p:spTree>
    <p:extLst>
      <p:ext uri="{BB962C8B-B14F-4D97-AF65-F5344CB8AC3E}">
        <p14:creationId xmlns:p14="http://schemas.microsoft.com/office/powerpoint/2010/main" val="1452330457"/>
      </p:ext>
    </p:extLst>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chor="ctr">
            <a:normAutofit/>
          </a:bodyPr>
          <a:lstStyle/>
          <a:p>
            <a:pPr algn="ctr"/>
            <a:r>
              <a:rPr lang="en-US" sz="3600" b="1" dirty="0">
                <a:latin typeface="American Typewriter"/>
                <a:ea typeface="Arial Unicode MS" panose="020B0604020202020204" pitchFamily="34" charset="-128"/>
                <a:cs typeface="American Typewriter"/>
              </a:rPr>
              <a:t>h</a:t>
            </a:r>
            <a:r>
              <a:rPr lang="x-none" sz="3600" b="1">
                <a:latin typeface="American Typewriter"/>
                <a:ea typeface="Arial Unicode MS" panose="020B0604020202020204" pitchFamily="34" charset="-128"/>
                <a:cs typeface="American Typewriter"/>
              </a:rPr>
              <a:t>eterogeneous </a:t>
            </a:r>
            <a:r>
              <a:rPr lang="en-US" sz="3600" b="1" dirty="0" err="1">
                <a:latin typeface="American Typewriter"/>
                <a:ea typeface="Arial Unicode MS" panose="020B0604020202020204" pitchFamily="34" charset="-128"/>
                <a:cs typeface="American Typewriter"/>
              </a:rPr>
              <a:t>i</a:t>
            </a:r>
            <a:r>
              <a:rPr lang="x-none" sz="3600" b="1">
                <a:latin typeface="American Typewriter"/>
                <a:ea typeface="Arial Unicode MS" panose="020B0604020202020204" pitchFamily="34" charset="-128"/>
                <a:cs typeface="American Typewriter"/>
              </a:rPr>
              <a:t>tems</a:t>
            </a:r>
            <a:r>
              <a:rPr lang="en-US" sz="3600" b="1" dirty="0">
                <a:latin typeface="American Typewriter"/>
                <a:ea typeface="Arial Unicode MS" panose="020B0604020202020204" pitchFamily="34" charset="-128"/>
                <a:cs typeface="American Typewriter"/>
              </a:rPr>
              <a:t> – v_2</a:t>
            </a:r>
          </a:p>
        </p:txBody>
      </p:sp>
      <p:sp>
        <p:nvSpPr>
          <p:cNvPr id="3" name="Content Placeholder 2"/>
          <p:cNvSpPr>
            <a:spLocks noGrp="1"/>
          </p:cNvSpPr>
          <p:nvPr>
            <p:ph idx="1"/>
          </p:nvPr>
        </p:nvSpPr>
        <p:spPr>
          <a:xfrm>
            <a:off x="609600" y="1143000"/>
            <a:ext cx="8458200" cy="5715000"/>
          </a:xfrm>
        </p:spPr>
        <p:txBody>
          <a:bodyPr>
            <a:normAutofit fontScale="92500" lnSpcReduction="20000"/>
          </a:bodyPr>
          <a:lstStyle/>
          <a:p>
            <a:r>
              <a:rPr lang="en-US" sz="3000" dirty="0">
                <a:latin typeface="Avenir Medium"/>
                <a:cs typeface="Avenir Medium"/>
              </a:rPr>
              <a:t>Alternative </a:t>
            </a:r>
            <a:r>
              <a:rPr lang="vi-VN" sz="3000" dirty="0">
                <a:latin typeface="Avenir Medium"/>
                <a:cs typeface="Avenir Medium"/>
              </a:rPr>
              <a:t>to </a:t>
            </a:r>
            <a:r>
              <a:rPr lang="en-US" sz="3000" b="1" dirty="0">
                <a:latin typeface="Avenir Medium"/>
                <a:cs typeface="Avenir Medium"/>
              </a:rPr>
              <a:t>heterogeneous Items – v_1</a:t>
            </a:r>
            <a:endParaRPr lang="vi-VN" sz="3000" b="1" dirty="0">
              <a:latin typeface="Avenir Medium"/>
              <a:cs typeface="Avenir Medium"/>
            </a:endParaRPr>
          </a:p>
          <a:p>
            <a:r>
              <a:rPr lang="vi-VN" sz="3000" dirty="0">
                <a:latin typeface="Avenir Medium"/>
                <a:cs typeface="Avenir Medium"/>
              </a:rPr>
              <a:t>Removed: </a:t>
            </a:r>
          </a:p>
          <a:p>
            <a:pPr lvl="1"/>
            <a:r>
              <a:rPr lang="vi-VN" sz="2600" dirty="0">
                <a:latin typeface="Avenir Medium"/>
                <a:cs typeface="Avenir Medium"/>
              </a:rPr>
              <a:t>Entity </a:t>
            </a:r>
            <a:r>
              <a:rPr lang="vi-VN" sz="2600" i="1" dirty="0">
                <a:latin typeface="Avenir Medium"/>
                <a:cs typeface="Avenir Medium"/>
              </a:rPr>
              <a:t>item</a:t>
            </a:r>
          </a:p>
          <a:p>
            <a:r>
              <a:rPr lang="vi-VN" sz="3000" dirty="0">
                <a:latin typeface="Avenir Medium"/>
                <a:cs typeface="Avenir Medium"/>
              </a:rPr>
              <a:t>Modified:</a:t>
            </a:r>
          </a:p>
          <a:p>
            <a:pPr lvl="1"/>
            <a:r>
              <a:rPr lang="vi-VN" sz="2600" dirty="0">
                <a:latin typeface="Avenir Medium"/>
                <a:cs typeface="Avenir Medium"/>
              </a:rPr>
              <a:t>Entities </a:t>
            </a:r>
            <a:r>
              <a:rPr lang="vi-VN" sz="2600" i="1" dirty="0">
                <a:latin typeface="Avenir Medium"/>
                <a:cs typeface="Avenir Medium"/>
              </a:rPr>
              <a:t>product</a:t>
            </a:r>
            <a:r>
              <a:rPr lang="vi-VN" sz="2600" dirty="0">
                <a:latin typeface="Avenir Medium"/>
                <a:cs typeface="Avenir Medium"/>
              </a:rPr>
              <a:t> and </a:t>
            </a:r>
            <a:r>
              <a:rPr lang="vi-VN" sz="2600" i="1" dirty="0">
                <a:latin typeface="Avenir Medium"/>
                <a:cs typeface="Avenir Medium"/>
              </a:rPr>
              <a:t>service</a:t>
            </a:r>
            <a:r>
              <a:rPr lang="vi-VN" sz="2600" dirty="0">
                <a:latin typeface="Avenir Medium"/>
                <a:cs typeface="Avenir Medium"/>
              </a:rPr>
              <a:t> are now separated</a:t>
            </a:r>
          </a:p>
          <a:p>
            <a:pPr lvl="1"/>
            <a:r>
              <a:rPr lang="vi-VN" sz="2600" i="1" dirty="0">
                <a:latin typeface="Avenir Medium"/>
                <a:cs typeface="Avenir Medium"/>
              </a:rPr>
              <a:t>code</a:t>
            </a:r>
            <a:r>
              <a:rPr lang="vi-VN" sz="2600" dirty="0">
                <a:latin typeface="Avenir Medium"/>
                <a:cs typeface="Avenir Medium"/>
              </a:rPr>
              <a:t>, </a:t>
            </a:r>
            <a:r>
              <a:rPr lang="vi-VN" sz="2600" i="1" dirty="0">
                <a:latin typeface="Avenir Medium"/>
                <a:cs typeface="Avenir Medium"/>
              </a:rPr>
              <a:t>name</a:t>
            </a:r>
            <a:r>
              <a:rPr lang="vi-VN" sz="2600" dirty="0">
                <a:latin typeface="Avenir Medium"/>
                <a:cs typeface="Avenir Medium"/>
              </a:rPr>
              <a:t> and </a:t>
            </a:r>
            <a:r>
              <a:rPr lang="en-US" sz="2600" i="1" dirty="0" err="1">
                <a:latin typeface="Avenir Medium"/>
                <a:cs typeface="Avenir Medium"/>
              </a:rPr>
              <a:t>current_vat_percent</a:t>
            </a:r>
            <a:r>
              <a:rPr lang="vi-VN" sz="2600" dirty="0">
                <a:latin typeface="Avenir Medium"/>
                <a:cs typeface="Avenir Medium"/>
              </a:rPr>
              <a:t> properties (attributes) are copied in both </a:t>
            </a:r>
            <a:r>
              <a:rPr lang="vi-VN" sz="2600" i="1" dirty="0">
                <a:latin typeface="Avenir Medium"/>
                <a:cs typeface="Avenir Medium"/>
              </a:rPr>
              <a:t>product</a:t>
            </a:r>
            <a:r>
              <a:rPr lang="vi-VN" sz="2600" dirty="0">
                <a:latin typeface="Avenir Medium"/>
                <a:cs typeface="Avenir Medium"/>
              </a:rPr>
              <a:t> and </a:t>
            </a:r>
            <a:r>
              <a:rPr lang="vi-VN" sz="2600" i="1" dirty="0">
                <a:latin typeface="Avenir Medium"/>
                <a:cs typeface="Avenir Medium"/>
              </a:rPr>
              <a:t>service</a:t>
            </a:r>
            <a:r>
              <a:rPr lang="vi-VN" sz="2600" dirty="0">
                <a:latin typeface="Avenir Medium"/>
                <a:cs typeface="Avenir Medium"/>
              </a:rPr>
              <a:t> entities</a:t>
            </a:r>
          </a:p>
          <a:p>
            <a:pPr lvl="1"/>
            <a:r>
              <a:rPr lang="vi-VN" sz="2600" dirty="0">
                <a:latin typeface="Avenir Medium"/>
                <a:cs typeface="Avenir Medium"/>
              </a:rPr>
              <a:t>Both entities </a:t>
            </a:r>
            <a:r>
              <a:rPr lang="vi-VN" sz="2600" i="1" dirty="0">
                <a:latin typeface="Avenir Medium"/>
                <a:cs typeface="Avenir Medium"/>
              </a:rPr>
              <a:t>product</a:t>
            </a:r>
            <a:r>
              <a:rPr lang="vi-VN" sz="2600" dirty="0">
                <a:latin typeface="Avenir Medium"/>
                <a:cs typeface="Avenir Medium"/>
              </a:rPr>
              <a:t> and </a:t>
            </a:r>
            <a:r>
              <a:rPr lang="vi-VN" sz="2600" i="1" dirty="0">
                <a:latin typeface="Avenir Medium"/>
                <a:cs typeface="Avenir Medium"/>
              </a:rPr>
              <a:t>service</a:t>
            </a:r>
            <a:r>
              <a:rPr lang="vi-VN" sz="2600" dirty="0">
                <a:latin typeface="Avenir Medium"/>
                <a:cs typeface="Avenir Medium"/>
              </a:rPr>
              <a:t> are connected to entity </a:t>
            </a:r>
            <a:r>
              <a:rPr lang="vi-VN" sz="2600" i="1" dirty="0">
                <a:latin typeface="Avenir Medium"/>
                <a:cs typeface="Avenir Medium"/>
              </a:rPr>
              <a:t>item_group</a:t>
            </a:r>
          </a:p>
          <a:p>
            <a:r>
              <a:rPr lang="vi-VN" sz="3000" dirty="0">
                <a:latin typeface="Avenir Medium"/>
                <a:cs typeface="Avenir Medium"/>
              </a:rPr>
              <a:t>New:</a:t>
            </a:r>
          </a:p>
          <a:p>
            <a:pPr lvl="1"/>
            <a:r>
              <a:rPr lang="vi-VN" sz="2600" dirty="0">
                <a:latin typeface="Avenir Medium"/>
                <a:cs typeface="Avenir Medium"/>
              </a:rPr>
              <a:t>An arc connects </a:t>
            </a:r>
            <a:r>
              <a:rPr lang="vi-VN" sz="2600" i="1" dirty="0">
                <a:latin typeface="Avenir Medium"/>
                <a:cs typeface="Avenir Medium"/>
              </a:rPr>
              <a:t>ordered_item</a:t>
            </a:r>
            <a:r>
              <a:rPr lang="vi-VN" sz="2600" dirty="0">
                <a:latin typeface="Avenir Medium"/>
                <a:cs typeface="Avenir Medium"/>
              </a:rPr>
              <a:t> (on one side) with both </a:t>
            </a:r>
            <a:r>
              <a:rPr lang="vi-VN" sz="2600" i="1" dirty="0">
                <a:latin typeface="Avenir Medium"/>
                <a:cs typeface="Avenir Medium"/>
              </a:rPr>
              <a:t>product</a:t>
            </a:r>
            <a:r>
              <a:rPr lang="vi-VN" sz="2600" dirty="0">
                <a:latin typeface="Avenir Medium"/>
                <a:cs typeface="Avenir Medium"/>
              </a:rPr>
              <a:t> and </a:t>
            </a:r>
            <a:r>
              <a:rPr lang="vi-VN" sz="2600" i="1" dirty="0">
                <a:latin typeface="Avenir Medium"/>
                <a:cs typeface="Avenir Medium"/>
              </a:rPr>
              <a:t>service</a:t>
            </a:r>
            <a:r>
              <a:rPr lang="vi-VN" sz="2600" dirty="0">
                <a:latin typeface="Avenir Medium"/>
                <a:cs typeface="Avenir Medium"/>
              </a:rPr>
              <a:t> (on the other side). The arc signals an exclusive relationship group</a:t>
            </a:r>
          </a:p>
          <a:p>
            <a:pPr lvl="1"/>
            <a:r>
              <a:rPr lang="vi-VN" sz="2600" dirty="0">
                <a:latin typeface="Avenir Medium"/>
                <a:cs typeface="Avenir Medium"/>
              </a:rPr>
              <a:t>The item hierarchy is replaced by exclusive relationship group </a:t>
            </a:r>
            <a:r>
              <a:rPr lang="vi-VN" sz="2600" i="1" dirty="0">
                <a:latin typeface="Avenir Medium"/>
                <a:cs typeface="Avenir Medium"/>
              </a:rPr>
              <a:t>product</a:t>
            </a:r>
            <a:r>
              <a:rPr lang="vi-VN" sz="2600" dirty="0">
                <a:latin typeface="Avenir Medium"/>
                <a:cs typeface="Avenir Medium"/>
              </a:rPr>
              <a:t>-</a:t>
            </a:r>
            <a:r>
              <a:rPr lang="vi-VN" sz="2600" i="1" dirty="0">
                <a:latin typeface="Avenir Medium"/>
                <a:cs typeface="Avenir Medium"/>
              </a:rPr>
              <a:t>service</a:t>
            </a:r>
          </a:p>
        </p:txBody>
      </p:sp>
    </p:spTree>
    <p:extLst>
      <p:ext uri="{BB962C8B-B14F-4D97-AF65-F5344CB8AC3E}">
        <p14:creationId xmlns:p14="http://schemas.microsoft.com/office/powerpoint/2010/main" val="526598013"/>
      </p:ext>
    </p:extLst>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990600"/>
          </a:xfrm>
        </p:spPr>
        <p:txBody>
          <a:bodyPr anchor="ctr">
            <a:normAutofit/>
          </a:bodyPr>
          <a:lstStyle/>
          <a:p>
            <a:pPr algn="ctr"/>
            <a:r>
              <a:rPr lang="ro-RO" sz="3600" b="1" dirty="0">
                <a:latin typeface="American Typewriter"/>
                <a:ea typeface="Arial Unicode MS" panose="020B0604020202020204" pitchFamily="34" charset="-128"/>
                <a:cs typeface="American Typewriter"/>
              </a:rPr>
              <a:t>01b – </a:t>
            </a:r>
            <a:r>
              <a:rPr lang="en-US" sz="3600" b="1" dirty="0">
                <a:latin typeface="American Typewriter"/>
                <a:ea typeface="Arial Unicode MS" panose="020B0604020202020204" pitchFamily="34" charset="-128"/>
                <a:cs typeface="American Typewriter"/>
              </a:rPr>
              <a:t>heterogeneous items – v_2</a:t>
            </a:r>
            <a:r>
              <a:rPr lang="en-US" sz="3600" dirty="0">
                <a:latin typeface="American Typewriter"/>
                <a:ea typeface="Arial Unicode MS" panose="020B0604020202020204" pitchFamily="34" charset="-128"/>
                <a:cs typeface="American Typewriter"/>
              </a:rPr>
              <a:t> (E-R)</a:t>
            </a:r>
          </a:p>
        </p:txBody>
      </p:sp>
      <p:pic>
        <p:nvPicPr>
          <p:cNvPr id="4" name="Picture 3">
            <a:extLst>
              <a:ext uri="{FF2B5EF4-FFF2-40B4-BE49-F238E27FC236}">
                <a16:creationId xmlns:a16="http://schemas.microsoft.com/office/drawing/2014/main" id="{A2B50834-E32D-9343-A1D0-AF75990619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229" y="1219199"/>
            <a:ext cx="7894171" cy="5064185"/>
          </a:xfrm>
          <a:prstGeom prst="rect">
            <a:avLst/>
          </a:prstGeom>
        </p:spPr>
      </p:pic>
    </p:spTree>
    <p:extLst>
      <p:ext uri="{BB962C8B-B14F-4D97-AF65-F5344CB8AC3E}">
        <p14:creationId xmlns:p14="http://schemas.microsoft.com/office/powerpoint/2010/main" val="157378328"/>
      </p:ext>
    </p:extLst>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143000"/>
          </a:xfrm>
        </p:spPr>
        <p:txBody>
          <a:bodyPr anchor="ctr">
            <a:normAutofit/>
          </a:bodyPr>
          <a:lstStyle/>
          <a:p>
            <a:pPr algn="ctr"/>
            <a:r>
              <a:rPr lang="ro-RO" sz="3600" b="1" dirty="0">
                <a:latin typeface="American Typewriter"/>
                <a:ea typeface="Arial Unicode MS" panose="020B0604020202020204" pitchFamily="34" charset="-128"/>
                <a:cs typeface="American Typewriter"/>
              </a:rPr>
              <a:t>01b – </a:t>
            </a:r>
            <a:r>
              <a:rPr lang="en-US" sz="3600" b="1" dirty="0">
                <a:latin typeface="American Typewriter"/>
                <a:ea typeface="Arial Unicode MS" panose="020B0604020202020204" pitchFamily="34" charset="-128"/>
                <a:cs typeface="American Typewriter"/>
              </a:rPr>
              <a:t>heterogeneous items – v_2 </a:t>
            </a:r>
            <a:r>
              <a:rPr lang="en-US" sz="3600" dirty="0">
                <a:latin typeface="American Typewriter"/>
                <a:ea typeface="Arial Unicode MS" panose="020B0604020202020204" pitchFamily="34" charset="-128"/>
                <a:cs typeface="American Typewriter"/>
              </a:rPr>
              <a:t>(Rel.)</a:t>
            </a:r>
          </a:p>
        </p:txBody>
      </p:sp>
      <p:pic>
        <p:nvPicPr>
          <p:cNvPr id="5" name="Picture 4">
            <a:extLst>
              <a:ext uri="{FF2B5EF4-FFF2-40B4-BE49-F238E27FC236}">
                <a16:creationId xmlns:a16="http://schemas.microsoft.com/office/drawing/2014/main" id="{A2AC81D5-FF2C-C94F-A167-1DCB025FD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909085"/>
            <a:ext cx="8001000" cy="5922411"/>
          </a:xfrm>
          <a:prstGeom prst="rect">
            <a:avLst/>
          </a:prstGeom>
        </p:spPr>
      </p:pic>
    </p:spTree>
    <p:extLst>
      <p:ext uri="{BB962C8B-B14F-4D97-AF65-F5344CB8AC3E}">
        <p14:creationId xmlns:p14="http://schemas.microsoft.com/office/powerpoint/2010/main" val="4216213353"/>
      </p:ext>
    </p:extLst>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chor="ctr">
            <a:normAutofit/>
          </a:bodyPr>
          <a:lstStyle/>
          <a:p>
            <a:pPr algn="ctr"/>
            <a:r>
              <a:rPr lang="en-US" sz="3600" b="1" dirty="0">
                <a:latin typeface="American Typewriter"/>
                <a:ea typeface="Arial Unicode MS" panose="020B0604020202020204" pitchFamily="34" charset="-128"/>
                <a:cs typeface="American Typewriter"/>
              </a:rPr>
              <a:t>h</a:t>
            </a:r>
            <a:r>
              <a:rPr lang="x-none" sz="3600" b="1">
                <a:latin typeface="American Typewriter"/>
                <a:ea typeface="Arial Unicode MS" panose="020B0604020202020204" pitchFamily="34" charset="-128"/>
                <a:cs typeface="American Typewriter"/>
              </a:rPr>
              <a:t>eterogeneous </a:t>
            </a:r>
            <a:r>
              <a:rPr lang="en-US" sz="3600" b="1" dirty="0">
                <a:latin typeface="American Typewriter"/>
                <a:ea typeface="Arial Unicode MS" panose="020B0604020202020204" pitchFamily="34" charset="-128"/>
                <a:cs typeface="American Typewriter"/>
              </a:rPr>
              <a:t>i</a:t>
            </a:r>
            <a:r>
              <a:rPr lang="x-none" sz="3600" b="1">
                <a:latin typeface="American Typewriter"/>
                <a:ea typeface="Arial Unicode MS" panose="020B0604020202020204" pitchFamily="34" charset="-128"/>
                <a:cs typeface="American Typewriter"/>
              </a:rPr>
              <a:t>tems</a:t>
            </a:r>
            <a:r>
              <a:rPr lang="en-US" sz="3600" b="1" dirty="0">
                <a:latin typeface="American Typewriter"/>
                <a:ea typeface="Arial Unicode MS" panose="020B0604020202020204" pitchFamily="34" charset="-128"/>
                <a:cs typeface="American Typewriter"/>
              </a:rPr>
              <a:t> – v_3</a:t>
            </a:r>
          </a:p>
        </p:txBody>
      </p:sp>
      <p:sp>
        <p:nvSpPr>
          <p:cNvPr id="3" name="Content Placeholder 2"/>
          <p:cNvSpPr>
            <a:spLocks noGrp="1"/>
          </p:cNvSpPr>
          <p:nvPr>
            <p:ph idx="1"/>
          </p:nvPr>
        </p:nvSpPr>
        <p:spPr>
          <a:xfrm>
            <a:off x="609600" y="1143000"/>
            <a:ext cx="8458200" cy="5715000"/>
          </a:xfrm>
        </p:spPr>
        <p:txBody>
          <a:bodyPr>
            <a:normAutofit lnSpcReduction="10000"/>
          </a:bodyPr>
          <a:lstStyle/>
          <a:p>
            <a:r>
              <a:rPr lang="en-US" sz="3000" dirty="0">
                <a:latin typeface="Avenir Medium"/>
                <a:cs typeface="Avenir Medium"/>
              </a:rPr>
              <a:t>Fix the identifier (primary key) problem for </a:t>
            </a:r>
            <a:r>
              <a:rPr lang="vi-VN" sz="2400" i="1" dirty="0">
                <a:latin typeface="Avenir Medium"/>
                <a:cs typeface="Avenir Medium"/>
              </a:rPr>
              <a:t>ordered_item</a:t>
            </a:r>
            <a:endParaRPr lang="vi-VN" sz="3000" i="1" dirty="0">
              <a:latin typeface="Avenir Medium"/>
              <a:cs typeface="Avenir Medium"/>
            </a:endParaRPr>
          </a:p>
          <a:p>
            <a:r>
              <a:rPr lang="vi-VN" sz="3000" dirty="0">
                <a:latin typeface="Avenir Medium"/>
                <a:cs typeface="Avenir Medium"/>
              </a:rPr>
              <a:t>Removed: </a:t>
            </a:r>
          </a:p>
          <a:p>
            <a:pPr lvl="1"/>
            <a:r>
              <a:rPr lang="vi-VN" sz="2600" dirty="0">
                <a:latin typeface="Avenir Medium"/>
                <a:cs typeface="Avenir Medium"/>
              </a:rPr>
              <a:t>Identifying relationship between </a:t>
            </a:r>
            <a:r>
              <a:rPr lang="vi-VN" sz="2600" i="1" dirty="0">
                <a:latin typeface="Avenir Medium"/>
                <a:cs typeface="Avenir Medium"/>
              </a:rPr>
              <a:t>order</a:t>
            </a:r>
            <a:r>
              <a:rPr lang="vi-VN" sz="2600" dirty="0">
                <a:latin typeface="Avenir Medium"/>
                <a:cs typeface="Avenir Medium"/>
              </a:rPr>
              <a:t> and </a:t>
            </a:r>
            <a:r>
              <a:rPr lang="vi-VN" sz="2600" i="1" dirty="0">
                <a:latin typeface="Avenir Medium"/>
                <a:cs typeface="Avenir Medium"/>
              </a:rPr>
              <a:t>ordered_item</a:t>
            </a:r>
          </a:p>
          <a:p>
            <a:pPr lvl="1"/>
            <a:r>
              <a:rPr lang="vi-VN" sz="2600" dirty="0">
                <a:latin typeface="Avenir Medium"/>
                <a:cs typeface="Avenir Medium"/>
              </a:rPr>
              <a:t>Identifying relationship between </a:t>
            </a:r>
            <a:r>
              <a:rPr lang="vi-VN" sz="2600" i="1" dirty="0">
                <a:latin typeface="Avenir Medium"/>
                <a:cs typeface="Avenir Medium"/>
              </a:rPr>
              <a:t>product </a:t>
            </a:r>
            <a:r>
              <a:rPr lang="vi-VN" sz="2600" dirty="0">
                <a:latin typeface="Avenir Medium"/>
                <a:cs typeface="Avenir Medium"/>
              </a:rPr>
              <a:t>and </a:t>
            </a:r>
            <a:r>
              <a:rPr lang="vi-VN" sz="2600" i="1" dirty="0">
                <a:latin typeface="Avenir Medium"/>
                <a:cs typeface="Avenir Medium"/>
              </a:rPr>
              <a:t>ordered_item</a:t>
            </a:r>
          </a:p>
          <a:p>
            <a:pPr lvl="1"/>
            <a:r>
              <a:rPr lang="vi-VN" sz="2600" dirty="0">
                <a:latin typeface="Avenir Medium"/>
                <a:cs typeface="Avenir Medium"/>
              </a:rPr>
              <a:t>Identifying relationship between </a:t>
            </a:r>
            <a:r>
              <a:rPr lang="vi-VN" sz="2600" i="1" dirty="0">
                <a:latin typeface="Avenir Medium"/>
                <a:cs typeface="Avenir Medium"/>
              </a:rPr>
              <a:t>service </a:t>
            </a:r>
            <a:r>
              <a:rPr lang="vi-VN" sz="2600" dirty="0">
                <a:latin typeface="Avenir Medium"/>
                <a:cs typeface="Avenir Medium"/>
              </a:rPr>
              <a:t>and </a:t>
            </a:r>
            <a:r>
              <a:rPr lang="vi-VN" sz="2600" i="1" dirty="0">
                <a:latin typeface="Avenir Medium"/>
                <a:cs typeface="Avenir Medium"/>
              </a:rPr>
              <a:t>ordered_item</a:t>
            </a:r>
          </a:p>
          <a:p>
            <a:pPr lvl="1"/>
            <a:endParaRPr lang="vi-VN" sz="2600" i="1" dirty="0">
              <a:latin typeface="Avenir Medium"/>
              <a:cs typeface="Avenir Medium"/>
            </a:endParaRPr>
          </a:p>
          <a:p>
            <a:r>
              <a:rPr lang="vi-VN" sz="3000" dirty="0">
                <a:latin typeface="Avenir Medium"/>
                <a:cs typeface="Avenir Medium"/>
              </a:rPr>
              <a:t>New:</a:t>
            </a:r>
          </a:p>
          <a:p>
            <a:pPr lvl="1"/>
            <a:r>
              <a:rPr lang="en-US" sz="2600" dirty="0">
                <a:latin typeface="Avenir Medium"/>
                <a:cs typeface="Avenir Medium"/>
              </a:rPr>
              <a:t>I</a:t>
            </a:r>
            <a:r>
              <a:rPr lang="vi-VN" sz="2600" dirty="0">
                <a:latin typeface="Avenir Medium"/>
                <a:cs typeface="Avenir Medium"/>
              </a:rPr>
              <a:t>dentifier </a:t>
            </a:r>
            <a:r>
              <a:rPr lang="vi-VN" sz="2600" i="1" dirty="0">
                <a:latin typeface="Avenir Medium"/>
                <a:cs typeface="Avenir Medium"/>
              </a:rPr>
              <a:t>Id</a:t>
            </a:r>
            <a:r>
              <a:rPr lang="vi-VN" sz="2600" dirty="0">
                <a:latin typeface="Avenir Medium"/>
                <a:cs typeface="Avenir Medium"/>
              </a:rPr>
              <a:t> for entity </a:t>
            </a:r>
            <a:r>
              <a:rPr lang="vi-VN" sz="2600" i="1" dirty="0">
                <a:latin typeface="Avenir Medium"/>
                <a:cs typeface="Avenir Medium"/>
              </a:rPr>
              <a:t>ordered_item</a:t>
            </a:r>
            <a:r>
              <a:rPr lang="vi-VN" sz="2600" dirty="0">
                <a:latin typeface="Avenir Medium"/>
                <a:cs typeface="Avenir Medium"/>
              </a:rPr>
              <a:t> (now entity class </a:t>
            </a:r>
            <a:r>
              <a:rPr lang="vi-VN" sz="2600" i="1" dirty="0">
                <a:latin typeface="Avenir Medium"/>
                <a:cs typeface="Avenir Medium"/>
              </a:rPr>
              <a:t>ordered_item</a:t>
            </a:r>
            <a:r>
              <a:rPr lang="vi-VN" sz="2600" dirty="0">
                <a:latin typeface="Avenir Medium"/>
                <a:cs typeface="Avenir Medium"/>
              </a:rPr>
              <a:t> is strong)</a:t>
            </a:r>
          </a:p>
        </p:txBody>
      </p:sp>
    </p:spTree>
    <p:extLst>
      <p:ext uri="{BB962C8B-B14F-4D97-AF65-F5344CB8AC3E}">
        <p14:creationId xmlns:p14="http://schemas.microsoft.com/office/powerpoint/2010/main" val="324270519"/>
      </p:ext>
    </p:extLst>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990600"/>
          </a:xfrm>
        </p:spPr>
        <p:txBody>
          <a:bodyPr anchor="ctr">
            <a:normAutofit/>
          </a:bodyPr>
          <a:lstStyle/>
          <a:p>
            <a:pPr algn="ctr"/>
            <a:r>
              <a:rPr lang="ro-RO" sz="3600" b="1" dirty="0">
                <a:latin typeface="American Typewriter"/>
                <a:ea typeface="Arial Unicode MS" panose="020B0604020202020204" pitchFamily="34" charset="-128"/>
                <a:cs typeface="American Typewriter"/>
              </a:rPr>
              <a:t>01c – </a:t>
            </a:r>
            <a:r>
              <a:rPr lang="en-US" sz="3600" b="1" dirty="0">
                <a:latin typeface="American Typewriter"/>
                <a:ea typeface="Arial Unicode MS" panose="020B0604020202020204" pitchFamily="34" charset="-128"/>
                <a:cs typeface="American Typewriter"/>
              </a:rPr>
              <a:t>heterogeneous items – v_3 </a:t>
            </a:r>
            <a:r>
              <a:rPr lang="en-US" sz="3600" dirty="0">
                <a:latin typeface="American Typewriter"/>
                <a:ea typeface="Arial Unicode MS" panose="020B0604020202020204" pitchFamily="34" charset="-128"/>
                <a:cs typeface="American Typewriter"/>
              </a:rPr>
              <a:t>(E-R)</a:t>
            </a:r>
          </a:p>
        </p:txBody>
      </p:sp>
      <p:pic>
        <p:nvPicPr>
          <p:cNvPr id="3" name="Picture 2"/>
          <p:cNvPicPr>
            <a:picLocks noChangeAspect="1"/>
          </p:cNvPicPr>
          <p:nvPr/>
        </p:nvPicPr>
        <p:blipFill>
          <a:blip r:embed="rId2"/>
          <a:stretch>
            <a:fillRect/>
          </a:stretch>
        </p:blipFill>
        <p:spPr>
          <a:xfrm>
            <a:off x="0" y="1028666"/>
            <a:ext cx="9144000" cy="5816082"/>
          </a:xfrm>
          <a:prstGeom prst="rect">
            <a:avLst/>
          </a:prstGeom>
        </p:spPr>
      </p:pic>
    </p:spTree>
    <p:extLst>
      <p:ext uri="{BB962C8B-B14F-4D97-AF65-F5344CB8AC3E}">
        <p14:creationId xmlns:p14="http://schemas.microsoft.com/office/powerpoint/2010/main" val="80379922"/>
      </p:ext>
    </p:extLst>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chor="ctr">
            <a:normAutofit/>
          </a:bodyPr>
          <a:lstStyle/>
          <a:p>
            <a:pPr algn="ctr"/>
            <a:r>
              <a:rPr lang="ro-RO" sz="3600" dirty="0">
                <a:latin typeface="American Typewriter"/>
                <a:ea typeface="Arial Unicode MS" panose="020B0604020202020204" pitchFamily="34" charset="-128"/>
                <a:cs typeface="American Typewriter"/>
              </a:rPr>
              <a:t>Notice</a:t>
            </a:r>
            <a:endParaRPr lang="en-US" sz="3600" dirty="0">
              <a:latin typeface="American Typewriter"/>
              <a:ea typeface="Arial Unicode MS" panose="020B0604020202020204" pitchFamily="34" charset="-128"/>
              <a:cs typeface="American Typewriter"/>
            </a:endParaRPr>
          </a:p>
        </p:txBody>
      </p:sp>
      <p:sp>
        <p:nvSpPr>
          <p:cNvPr id="3" name="Content Placeholder 2"/>
          <p:cNvSpPr>
            <a:spLocks noGrp="1"/>
          </p:cNvSpPr>
          <p:nvPr>
            <p:ph idx="1"/>
          </p:nvPr>
        </p:nvSpPr>
        <p:spPr>
          <a:xfrm>
            <a:off x="609600" y="1219200"/>
            <a:ext cx="8458200" cy="5638800"/>
          </a:xfrm>
        </p:spPr>
        <p:txBody>
          <a:bodyPr>
            <a:normAutofit/>
          </a:bodyPr>
          <a:lstStyle/>
          <a:p>
            <a:r>
              <a:rPr lang="ro-RO" sz="3000" dirty="0">
                <a:latin typeface="Avenir Medium"/>
                <a:cs typeface="Avenir Medium"/>
              </a:rPr>
              <a:t>All the Oracle Data Modeler diagrams in this presentation are archived and can be downloaded at:</a:t>
            </a:r>
          </a:p>
          <a:p>
            <a:pPr marL="82296" indent="0">
              <a:buNone/>
            </a:pPr>
            <a:r>
              <a:rPr lang="ro-RO" sz="3000" dirty="0">
                <a:latin typeface="Avenir Medium"/>
                <a:cs typeface="Avenir Medium"/>
                <a:hlinkClick r:id="rId2"/>
              </a:rPr>
              <a:t>https://github.com/marinfotache/Database-Logic-in-Business-Applications/tree/master/05_Patterns%20in%20DB%20Logical%20Design</a:t>
            </a:r>
            <a:endParaRPr lang="ro-RO" sz="3000" dirty="0">
              <a:latin typeface="Avenir Medium"/>
              <a:cs typeface="Avenir Medium"/>
            </a:endParaRPr>
          </a:p>
          <a:p>
            <a:pPr marL="82296" indent="0">
              <a:buNone/>
            </a:pPr>
            <a:endParaRPr lang="ro-RO" sz="3000" dirty="0">
              <a:latin typeface="Avenir Medium"/>
              <a:cs typeface="Avenir Medium"/>
            </a:endParaRPr>
          </a:p>
          <a:p>
            <a:r>
              <a:rPr lang="ro-RO" sz="3000" dirty="0" err="1">
                <a:latin typeface="Avenir Medium"/>
                <a:cs typeface="Avenir Medium"/>
              </a:rPr>
              <a:t>Please</a:t>
            </a:r>
            <a:r>
              <a:rPr lang="ro-RO" sz="3000" dirty="0">
                <a:latin typeface="Avenir Medium"/>
                <a:cs typeface="Avenir Medium"/>
              </a:rPr>
              <a:t> </a:t>
            </a:r>
            <a:r>
              <a:rPr lang="ro-RO" sz="3000" dirty="0" err="1">
                <a:latin typeface="Avenir Medium"/>
                <a:cs typeface="Avenir Medium"/>
              </a:rPr>
              <a:t>follow</a:t>
            </a:r>
            <a:r>
              <a:rPr lang="ro-RO" sz="3000" dirty="0">
                <a:latin typeface="Avenir Medium"/>
                <a:cs typeface="Avenir Medium"/>
              </a:rPr>
              <a:t> </a:t>
            </a:r>
            <a:r>
              <a:rPr lang="ro-RO" sz="3000" dirty="0" err="1">
                <a:latin typeface="Avenir Medium"/>
                <a:cs typeface="Avenir Medium"/>
              </a:rPr>
              <a:t>the</a:t>
            </a:r>
            <a:r>
              <a:rPr lang="ro-RO" sz="3000" dirty="0">
                <a:latin typeface="Avenir Medium"/>
                <a:cs typeface="Avenir Medium"/>
              </a:rPr>
              <a:t> </a:t>
            </a:r>
            <a:r>
              <a:rPr lang="ro-RO" sz="3000" dirty="0" err="1">
                <a:latin typeface="Avenir Medium"/>
                <a:cs typeface="Avenir Medium"/>
              </a:rPr>
              <a:t>instructions</a:t>
            </a:r>
            <a:r>
              <a:rPr lang="ro-RO" sz="3000" dirty="0">
                <a:latin typeface="Avenir Medium"/>
                <a:cs typeface="Avenir Medium"/>
              </a:rPr>
              <a:t> in `</a:t>
            </a:r>
            <a:r>
              <a:rPr lang="ro-RO" sz="3000" dirty="0" err="1">
                <a:latin typeface="Avenir Medium"/>
                <a:cs typeface="Avenir Medium"/>
              </a:rPr>
              <a:t>readme.txt</a:t>
            </a:r>
            <a:r>
              <a:rPr lang="ro-RO" sz="3000" dirty="0">
                <a:latin typeface="Avenir Medium"/>
                <a:cs typeface="Avenir Medium"/>
              </a:rPr>
              <a:t>` file</a:t>
            </a:r>
          </a:p>
        </p:txBody>
      </p:sp>
    </p:spTree>
    <p:extLst>
      <p:ext uri="{BB962C8B-B14F-4D97-AF65-F5344CB8AC3E}">
        <p14:creationId xmlns:p14="http://schemas.microsoft.com/office/powerpoint/2010/main" val="986882993"/>
      </p:ext>
    </p:extLst>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143000"/>
          </a:xfrm>
        </p:spPr>
        <p:txBody>
          <a:bodyPr anchor="ctr">
            <a:normAutofit/>
          </a:bodyPr>
          <a:lstStyle/>
          <a:p>
            <a:pPr algn="ctr"/>
            <a:r>
              <a:rPr lang="ro-RO" sz="3600" b="1" dirty="0">
                <a:latin typeface="American Typewriter"/>
                <a:ea typeface="Arial Unicode MS" panose="020B0604020202020204" pitchFamily="34" charset="-128"/>
                <a:cs typeface="American Typewriter"/>
              </a:rPr>
              <a:t>01c – </a:t>
            </a:r>
            <a:r>
              <a:rPr lang="en-US" sz="3600" b="1" dirty="0">
                <a:latin typeface="American Typewriter"/>
                <a:ea typeface="Arial Unicode MS" panose="020B0604020202020204" pitchFamily="34" charset="-128"/>
                <a:cs typeface="American Typewriter"/>
              </a:rPr>
              <a:t>heterogeneous items – v_3 </a:t>
            </a:r>
            <a:r>
              <a:rPr lang="en-US" sz="3600" dirty="0">
                <a:latin typeface="American Typewriter"/>
                <a:ea typeface="Arial Unicode MS" panose="020B0604020202020204" pitchFamily="34" charset="-128"/>
                <a:cs typeface="American Typewriter"/>
              </a:rPr>
              <a:t>(Rel.)</a:t>
            </a:r>
          </a:p>
        </p:txBody>
      </p:sp>
      <p:pic>
        <p:nvPicPr>
          <p:cNvPr id="5" name="Picture 4"/>
          <p:cNvPicPr>
            <a:picLocks noChangeAspect="1"/>
          </p:cNvPicPr>
          <p:nvPr/>
        </p:nvPicPr>
        <p:blipFill>
          <a:blip r:embed="rId2"/>
          <a:stretch>
            <a:fillRect/>
          </a:stretch>
        </p:blipFill>
        <p:spPr>
          <a:xfrm>
            <a:off x="0" y="1070666"/>
            <a:ext cx="9144000" cy="5711134"/>
          </a:xfrm>
          <a:prstGeom prst="rect">
            <a:avLst/>
          </a:prstGeom>
        </p:spPr>
      </p:pic>
    </p:spTree>
    <p:extLst>
      <p:ext uri="{BB962C8B-B14F-4D97-AF65-F5344CB8AC3E}">
        <p14:creationId xmlns:p14="http://schemas.microsoft.com/office/powerpoint/2010/main" val="178135091"/>
      </p:ext>
    </p:extLst>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14400"/>
          </a:xfrm>
        </p:spPr>
        <p:txBody>
          <a:bodyPr anchor="ctr">
            <a:normAutofit fontScale="90000"/>
          </a:bodyPr>
          <a:lstStyle/>
          <a:p>
            <a:pPr algn="ctr"/>
            <a:r>
              <a:rPr lang="ro-RO" sz="3600" b="1" dirty="0">
                <a:latin typeface="American Typewriter"/>
                <a:ea typeface="Arial Unicode MS" panose="020B0604020202020204" pitchFamily="34" charset="-128"/>
                <a:cs typeface="American Typewriter"/>
              </a:rPr>
              <a:t>01c – </a:t>
            </a:r>
            <a:r>
              <a:rPr lang="en-US" sz="3600" b="1" dirty="0">
                <a:latin typeface="American Typewriter"/>
                <a:ea typeface="Arial Unicode MS" panose="020B0604020202020204" pitchFamily="34" charset="-128"/>
                <a:cs typeface="American Typewriter"/>
              </a:rPr>
              <a:t>heterogeneous items – v_3 </a:t>
            </a:r>
            <a:br>
              <a:rPr lang="en-US" sz="3600" dirty="0">
                <a:latin typeface="American Typewriter"/>
                <a:ea typeface="Arial Unicode MS" panose="020B0604020202020204" pitchFamily="34" charset="-128"/>
                <a:cs typeface="American Typewriter"/>
              </a:rPr>
            </a:br>
            <a:r>
              <a:rPr lang="en-US" sz="3600" dirty="0">
                <a:latin typeface="American Typewriter"/>
                <a:ea typeface="Arial Unicode MS" panose="020B0604020202020204" pitchFamily="34" charset="-128"/>
                <a:cs typeface="American Typewriter"/>
              </a:rPr>
              <a:t>(DDL for </a:t>
            </a:r>
            <a:r>
              <a:rPr lang="en-US" sz="3600" dirty="0" err="1">
                <a:latin typeface="American Typewriter"/>
                <a:ea typeface="Arial Unicode MS" panose="020B0604020202020204" pitchFamily="34" charset="-128"/>
                <a:cs typeface="American Typewriter"/>
              </a:rPr>
              <a:t>ordered_items</a:t>
            </a:r>
            <a:r>
              <a:rPr lang="en-US" sz="3600" dirty="0">
                <a:latin typeface="American Typewriter"/>
                <a:ea typeface="Arial Unicode MS" panose="020B0604020202020204" pitchFamily="34" charset="-128"/>
                <a:cs typeface="American Typewriter"/>
              </a:rPr>
              <a:t>)</a:t>
            </a:r>
          </a:p>
        </p:txBody>
      </p:sp>
      <p:pic>
        <p:nvPicPr>
          <p:cNvPr id="4" name="Picture 3">
            <a:extLst>
              <a:ext uri="{FF2B5EF4-FFF2-40B4-BE49-F238E27FC236}">
                <a16:creationId xmlns:a16="http://schemas.microsoft.com/office/drawing/2014/main" id="{17ABB0A6-776C-9342-A823-B5070B433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10443"/>
            <a:ext cx="9144000" cy="3275957"/>
          </a:xfrm>
          <a:prstGeom prst="rect">
            <a:avLst/>
          </a:prstGeom>
        </p:spPr>
      </p:pic>
    </p:spTree>
    <p:extLst>
      <p:ext uri="{BB962C8B-B14F-4D97-AF65-F5344CB8AC3E}">
        <p14:creationId xmlns:p14="http://schemas.microsoft.com/office/powerpoint/2010/main" val="487804104"/>
      </p:ext>
    </p:extLst>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14400"/>
          </a:xfrm>
        </p:spPr>
        <p:txBody>
          <a:bodyPr anchor="ctr">
            <a:normAutofit/>
          </a:bodyPr>
          <a:lstStyle/>
          <a:p>
            <a:pPr algn="ctr"/>
            <a:r>
              <a:rPr lang="en-US" sz="3600" err="1">
                <a:latin typeface="American Typewriter"/>
                <a:ea typeface="Arial Unicode MS" panose="020B0604020202020204" pitchFamily="34" charset="-128"/>
                <a:cs typeface="American Typewriter"/>
              </a:rPr>
              <a:t>Package of Items </a:t>
            </a:r>
            <a:endParaRPr lang="en-US" sz="3600">
              <a:latin typeface="American Typewriter"/>
              <a:ea typeface="Arial Unicode MS" panose="020B0604020202020204" pitchFamily="34" charset="-128"/>
              <a:cs typeface="American Typewriter"/>
            </a:endParaRPr>
          </a:p>
        </p:txBody>
      </p:sp>
      <p:sp>
        <p:nvSpPr>
          <p:cNvPr id="3" name="Content Placeholder 2"/>
          <p:cNvSpPr>
            <a:spLocks noGrp="1"/>
          </p:cNvSpPr>
          <p:nvPr>
            <p:ph idx="1"/>
          </p:nvPr>
        </p:nvSpPr>
        <p:spPr>
          <a:xfrm>
            <a:off x="685800" y="990600"/>
            <a:ext cx="8458200" cy="6019800"/>
          </a:xfrm>
        </p:spPr>
        <p:txBody>
          <a:bodyPr>
            <a:normAutofit fontScale="92500" lnSpcReduction="20000"/>
          </a:bodyPr>
          <a:lstStyle/>
          <a:p>
            <a:r>
              <a:rPr lang="vi-VN" sz="3000" dirty="0">
                <a:latin typeface="Avenir Medium"/>
                <a:cs typeface="Avenir Medium"/>
              </a:rPr>
              <a:t>Applies to any situation when an item is sold both individually or it is included in a package of items (the price refers to the whole package)</a:t>
            </a:r>
          </a:p>
          <a:p>
            <a:r>
              <a:rPr lang="vi-VN" sz="3000" dirty="0">
                <a:latin typeface="Avenir Medium"/>
                <a:cs typeface="Avenir Medium"/>
              </a:rPr>
              <a:t>Example: </a:t>
            </a:r>
          </a:p>
          <a:p>
            <a:pPr lvl="1"/>
            <a:r>
              <a:rPr lang="en-US" sz="2600" i="1" dirty="0">
                <a:latin typeface="Avenir Medium"/>
                <a:cs typeface="Avenir Medium"/>
              </a:rPr>
              <a:t>A container of six 2-liter pets of Pepsi </a:t>
            </a:r>
            <a:r>
              <a:rPr lang="en-US" sz="2600" dirty="0">
                <a:latin typeface="Avenir Medium"/>
                <a:cs typeface="Avenir Medium"/>
              </a:rPr>
              <a:t>is a </a:t>
            </a:r>
            <a:r>
              <a:rPr lang="en-US" sz="2600" b="1" i="1" dirty="0">
                <a:latin typeface="Avenir Medium"/>
                <a:cs typeface="Avenir Medium"/>
              </a:rPr>
              <a:t>package</a:t>
            </a:r>
          </a:p>
          <a:p>
            <a:pPr lvl="1"/>
            <a:r>
              <a:rPr lang="en-US" sz="2600" dirty="0">
                <a:latin typeface="Avenir Medium"/>
                <a:cs typeface="Avenir Medium"/>
              </a:rPr>
              <a:t>A </a:t>
            </a:r>
            <a:r>
              <a:rPr lang="en-US" sz="2600" i="1" dirty="0">
                <a:latin typeface="Avenir Medium"/>
                <a:cs typeface="Avenir Medium"/>
              </a:rPr>
              <a:t>2-liter pet of Pepsi </a:t>
            </a:r>
            <a:r>
              <a:rPr lang="en-US" sz="2600" dirty="0">
                <a:latin typeface="Avenir Medium"/>
                <a:cs typeface="Avenir Medium"/>
              </a:rPr>
              <a:t>is a </a:t>
            </a:r>
            <a:r>
              <a:rPr lang="en-US" sz="2600" b="1" i="1" dirty="0">
                <a:latin typeface="Avenir Medium"/>
                <a:cs typeface="Avenir Medium"/>
              </a:rPr>
              <a:t>product</a:t>
            </a:r>
            <a:endParaRPr lang="vi-VN" sz="3000" b="1" i="1" dirty="0">
              <a:latin typeface="Avenir Medium"/>
              <a:cs typeface="Avenir Medium"/>
            </a:endParaRPr>
          </a:p>
          <a:p>
            <a:r>
              <a:rPr lang="vi-VN" sz="3000" dirty="0">
                <a:latin typeface="Avenir Medium"/>
                <a:cs typeface="Avenir Medium"/>
              </a:rPr>
              <a:t>New entities (to </a:t>
            </a:r>
            <a:r>
              <a:rPr lang="en-US" sz="3000" b="1" dirty="0">
                <a:latin typeface="Avenir Medium"/>
                <a:cs typeface="Avenir Medium"/>
              </a:rPr>
              <a:t>heterogeneous items – v_2</a:t>
            </a:r>
            <a:r>
              <a:rPr lang="en-US" sz="3000" dirty="0">
                <a:latin typeface="Avenir Medium"/>
                <a:cs typeface="Avenir Medium"/>
              </a:rPr>
              <a:t>)</a:t>
            </a:r>
            <a:r>
              <a:rPr lang="vi-VN" sz="3000" dirty="0">
                <a:latin typeface="Avenir Medium"/>
                <a:cs typeface="Avenir Medium"/>
              </a:rPr>
              <a:t>:</a:t>
            </a:r>
          </a:p>
          <a:p>
            <a:pPr lvl="1"/>
            <a:r>
              <a:rPr lang="en-US" sz="2600" i="1" dirty="0">
                <a:latin typeface="Avenir Medium"/>
                <a:cs typeface="Avenir Medium"/>
              </a:rPr>
              <a:t>p</a:t>
            </a:r>
            <a:r>
              <a:rPr lang="vi-VN" sz="2600" i="1" dirty="0">
                <a:latin typeface="Avenir Medium"/>
                <a:cs typeface="Avenir Medium"/>
              </a:rPr>
              <a:t>ackage</a:t>
            </a:r>
            <a:r>
              <a:rPr lang="vi-VN" sz="2600" dirty="0">
                <a:latin typeface="Avenir Medium"/>
                <a:cs typeface="Avenir Medium"/>
              </a:rPr>
              <a:t>  - general data about package (code, name, price) – as they appear in the catalog </a:t>
            </a:r>
          </a:p>
          <a:p>
            <a:pPr lvl="1"/>
            <a:r>
              <a:rPr lang="vi-VN" sz="2600" i="1" dirty="0">
                <a:latin typeface="Avenir Medium"/>
                <a:cs typeface="Avenir Medium"/>
              </a:rPr>
              <a:t>package_composition</a:t>
            </a:r>
            <a:r>
              <a:rPr lang="vi-VN" sz="2600" dirty="0">
                <a:latin typeface="Avenir Medium"/>
                <a:cs typeface="Avenir Medium"/>
              </a:rPr>
              <a:t> - the products included in every package</a:t>
            </a:r>
          </a:p>
          <a:p>
            <a:pPr lvl="1"/>
            <a:r>
              <a:rPr lang="en-US" sz="2600" i="1" dirty="0" err="1">
                <a:latin typeface="Avenir Medium"/>
                <a:cs typeface="Avenir Medium"/>
              </a:rPr>
              <a:t>measure_unit</a:t>
            </a:r>
            <a:r>
              <a:rPr lang="en-US" sz="2600" dirty="0">
                <a:latin typeface="Avenir Medium"/>
                <a:cs typeface="Avenir Medium"/>
              </a:rPr>
              <a:t> – general information about measurement units</a:t>
            </a:r>
          </a:p>
          <a:p>
            <a:pPr lvl="1"/>
            <a:r>
              <a:rPr lang="en-US" sz="2600" i="1" dirty="0" err="1">
                <a:latin typeface="Avenir Medium"/>
                <a:cs typeface="Avenir Medium"/>
              </a:rPr>
              <a:t>equiv_measure_units</a:t>
            </a:r>
            <a:r>
              <a:rPr lang="en-US" sz="2600" dirty="0">
                <a:latin typeface="Avenir Medium"/>
                <a:cs typeface="Avenir Medium"/>
              </a:rPr>
              <a:t> – for conversion among </a:t>
            </a:r>
            <a:r>
              <a:rPr lang="en-US" sz="2600" dirty="0" err="1">
                <a:latin typeface="Avenir Medium"/>
                <a:cs typeface="Avenir Medium"/>
              </a:rPr>
              <a:t>mesurement</a:t>
            </a:r>
            <a:r>
              <a:rPr lang="en-US" sz="2600" dirty="0">
                <a:latin typeface="Avenir Medium"/>
                <a:cs typeface="Avenir Medium"/>
              </a:rPr>
              <a:t> units </a:t>
            </a:r>
            <a:r>
              <a:rPr lang="vi-VN" sz="2600" dirty="0">
                <a:latin typeface="Avenir Medium"/>
                <a:cs typeface="Avenir Medium"/>
              </a:rPr>
              <a:t>(e.g. 1l = 1000 ml, 1 inch = 2.53 cm, etc.)</a:t>
            </a:r>
          </a:p>
        </p:txBody>
      </p:sp>
    </p:spTree>
    <p:extLst>
      <p:ext uri="{BB962C8B-B14F-4D97-AF65-F5344CB8AC3E}">
        <p14:creationId xmlns:p14="http://schemas.microsoft.com/office/powerpoint/2010/main" val="1044023464"/>
      </p:ext>
    </p:extLst>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14400"/>
          </a:xfrm>
        </p:spPr>
        <p:txBody>
          <a:bodyPr anchor="ctr">
            <a:normAutofit/>
          </a:bodyPr>
          <a:lstStyle/>
          <a:p>
            <a:pPr algn="ctr"/>
            <a:r>
              <a:rPr lang="en-US" sz="3600" dirty="0">
                <a:latin typeface="American Typewriter"/>
                <a:ea typeface="Arial Unicode MS" panose="020B0604020202020204" pitchFamily="34" charset="-128"/>
                <a:cs typeface="American Typewriter"/>
              </a:rPr>
              <a:t>Package of Items (</a:t>
            </a:r>
            <a:r>
              <a:rPr lang="en-US" sz="3600" dirty="0" err="1">
                <a:latin typeface="American Typewriter"/>
                <a:ea typeface="Arial Unicode MS" panose="020B0604020202020204" pitchFamily="34" charset="-128"/>
                <a:cs typeface="American Typewriter"/>
              </a:rPr>
              <a:t>cont</a:t>
            </a:r>
            <a:r>
              <a:rPr lang="en-US" sz="3600" dirty="0">
                <a:latin typeface="American Typewriter"/>
                <a:ea typeface="Arial Unicode MS" panose="020B0604020202020204" pitchFamily="34" charset="-128"/>
                <a:cs typeface="American Typewriter"/>
              </a:rPr>
              <a:t>).</a:t>
            </a:r>
          </a:p>
        </p:txBody>
      </p:sp>
      <p:sp>
        <p:nvSpPr>
          <p:cNvPr id="3" name="Content Placeholder 2"/>
          <p:cNvSpPr>
            <a:spLocks noGrp="1"/>
          </p:cNvSpPr>
          <p:nvPr>
            <p:ph idx="1"/>
          </p:nvPr>
        </p:nvSpPr>
        <p:spPr>
          <a:xfrm>
            <a:off x="609600" y="990600"/>
            <a:ext cx="8534400" cy="5867400"/>
          </a:xfrm>
        </p:spPr>
        <p:txBody>
          <a:bodyPr>
            <a:normAutofit lnSpcReduction="10000"/>
          </a:bodyPr>
          <a:lstStyle/>
          <a:p>
            <a:r>
              <a:rPr lang="vi-VN" sz="3000" dirty="0">
                <a:latin typeface="Avenir Medium"/>
                <a:cs typeface="Avenir Medium"/>
              </a:rPr>
              <a:t>New relationships (to </a:t>
            </a:r>
            <a:r>
              <a:rPr lang="en-US" sz="3000" b="1" dirty="0">
                <a:latin typeface="Avenir Medium"/>
                <a:cs typeface="Avenir Medium"/>
              </a:rPr>
              <a:t>heterogeneous Items – v_2</a:t>
            </a:r>
            <a:r>
              <a:rPr lang="en-US" sz="3000" dirty="0">
                <a:latin typeface="Avenir Medium"/>
                <a:cs typeface="Avenir Medium"/>
              </a:rPr>
              <a:t>)</a:t>
            </a:r>
            <a:r>
              <a:rPr lang="vi-VN" sz="3000" dirty="0">
                <a:latin typeface="Avenir Medium"/>
                <a:cs typeface="Avenir Medium"/>
              </a:rPr>
              <a:t>:</a:t>
            </a:r>
          </a:p>
          <a:p>
            <a:pPr lvl="1"/>
            <a:r>
              <a:rPr lang="en-US" sz="2200" i="1" dirty="0" err="1">
                <a:latin typeface="Avenir Medium"/>
                <a:cs typeface="Avenir Medium"/>
              </a:rPr>
              <a:t>is_meas_unit_of_sold_prod</a:t>
            </a:r>
            <a:r>
              <a:rPr lang="en-US" sz="2200" dirty="0">
                <a:latin typeface="Avenir Medium"/>
                <a:cs typeface="Avenir Medium"/>
              </a:rPr>
              <a:t> connects entities </a:t>
            </a:r>
            <a:r>
              <a:rPr lang="en-US" sz="2200" i="1" dirty="0">
                <a:latin typeface="Avenir Medium"/>
                <a:cs typeface="Avenir Medium"/>
              </a:rPr>
              <a:t>product</a:t>
            </a:r>
            <a:r>
              <a:rPr lang="en-US" sz="2200" dirty="0">
                <a:latin typeface="Avenir Medium"/>
                <a:cs typeface="Avenir Medium"/>
              </a:rPr>
              <a:t> and </a:t>
            </a:r>
            <a:r>
              <a:rPr lang="en-US" sz="2200" i="1" dirty="0" err="1">
                <a:latin typeface="Avenir Medium"/>
                <a:cs typeface="Avenir Medium"/>
              </a:rPr>
              <a:t>measure_unit</a:t>
            </a:r>
            <a:r>
              <a:rPr lang="en-US" sz="2200" dirty="0">
                <a:latin typeface="Avenir Medium"/>
                <a:cs typeface="Avenir Medium"/>
              </a:rPr>
              <a:t>. It replaces the attribute </a:t>
            </a:r>
            <a:r>
              <a:rPr lang="en-US" sz="2200" i="1" dirty="0" err="1">
                <a:latin typeface="Avenir Medium"/>
                <a:cs typeface="Avenir Medium"/>
              </a:rPr>
              <a:t>sell_measure_unit</a:t>
            </a:r>
            <a:r>
              <a:rPr lang="en-US" sz="2200" dirty="0">
                <a:latin typeface="Avenir Medium"/>
                <a:cs typeface="Avenir Medium"/>
              </a:rPr>
              <a:t> in entity </a:t>
            </a:r>
            <a:r>
              <a:rPr lang="en-US" sz="2200" i="1" dirty="0">
                <a:latin typeface="Avenir Medium"/>
                <a:cs typeface="Avenir Medium"/>
              </a:rPr>
              <a:t>product</a:t>
            </a:r>
            <a:r>
              <a:rPr lang="en-US" sz="2200" dirty="0">
                <a:latin typeface="Avenir Medium"/>
                <a:cs typeface="Avenir Medium"/>
              </a:rPr>
              <a:t> (gather the measurement unit indicating the packaging of the products as it is sold (e.g. 2 liter pet, 700 ml bottle, 250g bag, etc.))</a:t>
            </a:r>
          </a:p>
          <a:p>
            <a:pPr lvl="1"/>
            <a:r>
              <a:rPr lang="en-US" sz="2200" i="1" dirty="0" err="1">
                <a:latin typeface="Avenir Medium"/>
                <a:cs typeface="Avenir Medium"/>
              </a:rPr>
              <a:t>is_meas_unit_of_qsu</a:t>
            </a:r>
            <a:r>
              <a:rPr lang="en-US" sz="2200" dirty="0">
                <a:latin typeface="Avenir Medium"/>
                <a:cs typeface="Avenir Medium"/>
              </a:rPr>
              <a:t> connects entities </a:t>
            </a:r>
            <a:r>
              <a:rPr lang="en-US" sz="2200" i="1" dirty="0">
                <a:latin typeface="Avenir Medium"/>
                <a:cs typeface="Avenir Medium"/>
              </a:rPr>
              <a:t>product</a:t>
            </a:r>
            <a:r>
              <a:rPr lang="en-US" sz="2200" dirty="0">
                <a:latin typeface="Avenir Medium"/>
                <a:cs typeface="Avenir Medium"/>
              </a:rPr>
              <a:t> and </a:t>
            </a:r>
            <a:r>
              <a:rPr lang="en-US" sz="2200" i="1" dirty="0" err="1">
                <a:latin typeface="Avenir Medium"/>
                <a:cs typeface="Avenir Medium"/>
              </a:rPr>
              <a:t>measure_unit</a:t>
            </a:r>
            <a:r>
              <a:rPr lang="en-US" sz="2200" dirty="0">
                <a:latin typeface="Avenir Medium"/>
                <a:cs typeface="Avenir Medium"/>
              </a:rPr>
              <a:t>. It replaces the attribute </a:t>
            </a:r>
            <a:r>
              <a:rPr lang="en-US" sz="2200" i="1" dirty="0" err="1">
                <a:latin typeface="Avenir Medium"/>
                <a:cs typeface="Avenir Medium"/>
              </a:rPr>
              <a:t>measure_unit_qpsu</a:t>
            </a:r>
            <a:r>
              <a:rPr lang="en-US" sz="2200" dirty="0">
                <a:latin typeface="Avenir Medium"/>
                <a:cs typeface="Avenir Medium"/>
              </a:rPr>
              <a:t> in entity </a:t>
            </a:r>
            <a:r>
              <a:rPr lang="en-US" sz="2200" i="1" dirty="0">
                <a:latin typeface="Avenir Medium"/>
                <a:cs typeface="Avenir Medium"/>
              </a:rPr>
              <a:t>product</a:t>
            </a:r>
            <a:r>
              <a:rPr lang="en-US" sz="2200" dirty="0">
                <a:latin typeface="Avenir Medium"/>
                <a:cs typeface="Avenir Medium"/>
              </a:rPr>
              <a:t> (gather the measurement unit indicating the quantity of the basic ingredient in the product sold) </a:t>
            </a:r>
          </a:p>
          <a:p>
            <a:pPr lvl="1"/>
            <a:r>
              <a:rPr lang="en-US" sz="2200" i="1" dirty="0" err="1">
                <a:latin typeface="Avenir Medium"/>
                <a:cs typeface="Avenir Medium"/>
              </a:rPr>
              <a:t>measure_unit_converted_from</a:t>
            </a:r>
            <a:r>
              <a:rPr lang="en-US" sz="2200" i="1" dirty="0">
                <a:latin typeface="Avenir Medium"/>
                <a:cs typeface="Avenir Medium"/>
              </a:rPr>
              <a:t> </a:t>
            </a:r>
            <a:r>
              <a:rPr lang="en-US" sz="2200" dirty="0">
                <a:latin typeface="Avenir Medium"/>
                <a:cs typeface="Avenir Medium"/>
              </a:rPr>
              <a:t>connects entities </a:t>
            </a:r>
            <a:r>
              <a:rPr lang="en-US" sz="2200" i="1" dirty="0" err="1">
                <a:latin typeface="Avenir Medium"/>
                <a:cs typeface="Avenir Medium"/>
              </a:rPr>
              <a:t>measure_unit</a:t>
            </a:r>
            <a:r>
              <a:rPr lang="en-US" sz="2200" i="1" dirty="0">
                <a:latin typeface="Avenir Medium"/>
                <a:cs typeface="Avenir Medium"/>
              </a:rPr>
              <a:t> </a:t>
            </a:r>
            <a:r>
              <a:rPr lang="en-US" sz="2200" dirty="0">
                <a:latin typeface="Avenir Medium"/>
                <a:cs typeface="Avenir Medium"/>
              </a:rPr>
              <a:t> and </a:t>
            </a:r>
            <a:r>
              <a:rPr lang="en-US" sz="2200" i="1" dirty="0" err="1">
                <a:latin typeface="Avenir Medium"/>
                <a:cs typeface="Avenir Medium"/>
              </a:rPr>
              <a:t>equiv_measure_units</a:t>
            </a:r>
            <a:r>
              <a:rPr lang="en-US" sz="2200" dirty="0">
                <a:latin typeface="Avenir Medium"/>
                <a:cs typeface="Avenir Medium"/>
              </a:rPr>
              <a:t>. Refers to the role of </a:t>
            </a:r>
            <a:r>
              <a:rPr lang="en-US" sz="2200" b="1" dirty="0">
                <a:latin typeface="Avenir Medium"/>
                <a:cs typeface="Avenir Medium"/>
              </a:rPr>
              <a:t>source</a:t>
            </a:r>
            <a:r>
              <a:rPr lang="en-US" sz="2200" dirty="0">
                <a:latin typeface="Avenir Medium"/>
                <a:cs typeface="Avenir Medium"/>
              </a:rPr>
              <a:t> measurement unit in MU conversions</a:t>
            </a:r>
          </a:p>
          <a:p>
            <a:pPr lvl="1"/>
            <a:r>
              <a:rPr lang="en-US" sz="2200" i="1" dirty="0" err="1">
                <a:latin typeface="Avenir Medium"/>
                <a:cs typeface="Avenir Medium"/>
              </a:rPr>
              <a:t>measure_unit_converted_to</a:t>
            </a:r>
            <a:r>
              <a:rPr lang="en-US" sz="2200" i="1" dirty="0">
                <a:latin typeface="Avenir Medium"/>
                <a:cs typeface="Avenir Medium"/>
              </a:rPr>
              <a:t> </a:t>
            </a:r>
            <a:r>
              <a:rPr lang="en-US" sz="2200" dirty="0">
                <a:latin typeface="Avenir Medium"/>
                <a:cs typeface="Avenir Medium"/>
              </a:rPr>
              <a:t>connects entities </a:t>
            </a:r>
            <a:r>
              <a:rPr lang="en-US" sz="2200" i="1" dirty="0" err="1">
                <a:latin typeface="Avenir Medium"/>
                <a:cs typeface="Avenir Medium"/>
              </a:rPr>
              <a:t>measure_unit</a:t>
            </a:r>
            <a:r>
              <a:rPr lang="en-US" sz="2200" i="1" dirty="0">
                <a:latin typeface="Avenir Medium"/>
                <a:cs typeface="Avenir Medium"/>
              </a:rPr>
              <a:t> </a:t>
            </a:r>
            <a:r>
              <a:rPr lang="en-US" sz="2200" dirty="0">
                <a:latin typeface="Avenir Medium"/>
                <a:cs typeface="Avenir Medium"/>
              </a:rPr>
              <a:t> and </a:t>
            </a:r>
            <a:r>
              <a:rPr lang="en-US" sz="2200" i="1" dirty="0" err="1">
                <a:latin typeface="Avenir Medium"/>
                <a:cs typeface="Avenir Medium"/>
              </a:rPr>
              <a:t>equiv_measure_units</a:t>
            </a:r>
            <a:r>
              <a:rPr lang="en-US" sz="2200" dirty="0">
                <a:latin typeface="Avenir Medium"/>
                <a:cs typeface="Avenir Medium"/>
              </a:rPr>
              <a:t>. Refers to the role of </a:t>
            </a:r>
            <a:r>
              <a:rPr lang="en-US" sz="2200" b="1" dirty="0">
                <a:latin typeface="Avenir Medium"/>
                <a:cs typeface="Avenir Medium"/>
              </a:rPr>
              <a:t>destination</a:t>
            </a:r>
            <a:r>
              <a:rPr lang="en-US" sz="2200" dirty="0">
                <a:latin typeface="Avenir Medium"/>
                <a:cs typeface="Avenir Medium"/>
              </a:rPr>
              <a:t> measurement unit in MU conversions</a:t>
            </a:r>
          </a:p>
        </p:txBody>
      </p:sp>
    </p:spTree>
    <p:extLst>
      <p:ext uri="{BB962C8B-B14F-4D97-AF65-F5344CB8AC3E}">
        <p14:creationId xmlns:p14="http://schemas.microsoft.com/office/powerpoint/2010/main" val="1962316154"/>
      </p:ext>
    </p:extLst>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70560"/>
            <a:ext cx="8839200" cy="6187440"/>
          </a:xfrm>
          <a:prstGeom prst="rect">
            <a:avLst/>
          </a:prstGeom>
        </p:spPr>
      </p:pic>
      <p:sp>
        <p:nvSpPr>
          <p:cNvPr id="2" name="Title 1"/>
          <p:cNvSpPr>
            <a:spLocks noGrp="1"/>
          </p:cNvSpPr>
          <p:nvPr>
            <p:ph type="title"/>
          </p:nvPr>
        </p:nvSpPr>
        <p:spPr>
          <a:xfrm>
            <a:off x="152400" y="0"/>
            <a:ext cx="8991600" cy="762000"/>
          </a:xfrm>
        </p:spPr>
        <p:txBody>
          <a:bodyPr anchor="ctr">
            <a:normAutofit/>
          </a:bodyPr>
          <a:lstStyle/>
          <a:p>
            <a:pPr algn="ctr"/>
            <a:r>
              <a:rPr lang="en-US" sz="3600" b="1" dirty="0">
                <a:latin typeface="American Typewriter"/>
                <a:ea typeface="Arial Unicode MS" panose="020B0604020202020204" pitchFamily="34" charset="-128"/>
                <a:cs typeface="American Typewriter"/>
              </a:rPr>
              <a:t>02a - package of items – v_1 </a:t>
            </a:r>
            <a:r>
              <a:rPr lang="ro-RO" sz="3600" dirty="0">
                <a:latin typeface="American Typewriter"/>
                <a:ea typeface="Arial Unicode MS" panose="020B0604020202020204" pitchFamily="34" charset="-128"/>
                <a:cs typeface="American Typewriter"/>
              </a:rPr>
              <a:t>–</a:t>
            </a:r>
            <a:r>
              <a:rPr lang="en-US" sz="3600" dirty="0">
                <a:latin typeface="American Typewriter"/>
                <a:ea typeface="Arial Unicode MS" panose="020B0604020202020204" pitchFamily="34" charset="-128"/>
                <a:cs typeface="American Typewriter"/>
              </a:rPr>
              <a:t> </a:t>
            </a:r>
            <a:r>
              <a:rPr lang="ro-RO" sz="3600" dirty="0">
                <a:latin typeface="American Typewriter"/>
                <a:ea typeface="Arial Unicode MS" panose="020B0604020202020204" pitchFamily="34" charset="-128"/>
                <a:cs typeface="American Typewriter"/>
              </a:rPr>
              <a:t>E-R</a:t>
            </a:r>
            <a:endParaRPr lang="en-US" sz="3600" dirty="0">
              <a:latin typeface="American Typewriter"/>
              <a:ea typeface="Arial Unicode MS" panose="020B0604020202020204" pitchFamily="34" charset="-128"/>
              <a:cs typeface="American Typewriter"/>
            </a:endParaRPr>
          </a:p>
        </p:txBody>
      </p:sp>
    </p:spTree>
    <p:extLst>
      <p:ext uri="{BB962C8B-B14F-4D97-AF65-F5344CB8AC3E}">
        <p14:creationId xmlns:p14="http://schemas.microsoft.com/office/powerpoint/2010/main" val="4211004552"/>
      </p:ext>
    </p:extLst>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90500"/>
            <a:ext cx="9144000" cy="6474157"/>
          </a:xfrm>
          <a:prstGeom prst="rect">
            <a:avLst/>
          </a:prstGeom>
        </p:spPr>
      </p:pic>
      <p:sp>
        <p:nvSpPr>
          <p:cNvPr id="2" name="Title 1"/>
          <p:cNvSpPr>
            <a:spLocks noGrp="1"/>
          </p:cNvSpPr>
          <p:nvPr>
            <p:ph type="title"/>
          </p:nvPr>
        </p:nvSpPr>
        <p:spPr>
          <a:xfrm>
            <a:off x="3429000" y="5791200"/>
            <a:ext cx="5638800" cy="1066800"/>
          </a:xfrm>
        </p:spPr>
        <p:txBody>
          <a:bodyPr anchor="ctr">
            <a:normAutofit fontScale="90000"/>
          </a:bodyPr>
          <a:lstStyle/>
          <a:p>
            <a:pPr algn="ctr"/>
            <a:r>
              <a:rPr lang="en-US" sz="3600" b="1" dirty="0">
                <a:latin typeface="American Typewriter"/>
                <a:ea typeface="Arial Unicode MS" panose="020B0604020202020204" pitchFamily="34" charset="-128"/>
                <a:cs typeface="American Typewriter"/>
              </a:rPr>
              <a:t>02a - Package of Items v_1 </a:t>
            </a:r>
            <a:r>
              <a:rPr lang="en-US" sz="3600" dirty="0">
                <a:latin typeface="American Typewriter"/>
                <a:ea typeface="Arial Unicode MS" panose="020B0604020202020204" pitchFamily="34" charset="-128"/>
                <a:cs typeface="American Typewriter"/>
              </a:rPr>
              <a:t>(Relational Schema)</a:t>
            </a:r>
          </a:p>
        </p:txBody>
      </p:sp>
    </p:spTree>
    <p:extLst>
      <p:ext uri="{BB962C8B-B14F-4D97-AF65-F5344CB8AC3E}">
        <p14:creationId xmlns:p14="http://schemas.microsoft.com/office/powerpoint/2010/main" val="2756455061"/>
      </p:ext>
    </p:extLst>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915400" cy="914400"/>
          </a:xfrm>
        </p:spPr>
        <p:txBody>
          <a:bodyPr anchor="ctr">
            <a:normAutofit/>
          </a:bodyPr>
          <a:lstStyle/>
          <a:p>
            <a:pPr algn="ctr"/>
            <a:r>
              <a:rPr lang="en-US" sz="3600" b="1" dirty="0">
                <a:latin typeface="American Typewriter"/>
                <a:ea typeface="Arial Unicode MS" panose="020B0604020202020204" pitchFamily="34" charset="-128"/>
                <a:cs typeface="American Typewriter"/>
              </a:rPr>
              <a:t>02b - Package of Items – v_2 </a:t>
            </a:r>
            <a:r>
              <a:rPr lang="ro-RO" sz="3600" dirty="0">
                <a:latin typeface="American Typewriter"/>
                <a:ea typeface="Arial Unicode MS" panose="020B0604020202020204" pitchFamily="34" charset="-128"/>
                <a:cs typeface="American Typewriter"/>
              </a:rPr>
              <a:t>–</a:t>
            </a:r>
            <a:r>
              <a:rPr lang="en-US" sz="3600" dirty="0">
                <a:latin typeface="American Typewriter"/>
                <a:ea typeface="Arial Unicode MS" panose="020B0604020202020204" pitchFamily="34" charset="-128"/>
                <a:cs typeface="American Typewriter"/>
              </a:rPr>
              <a:t> </a:t>
            </a:r>
            <a:r>
              <a:rPr lang="ro-RO" sz="3600" dirty="0">
                <a:latin typeface="American Typewriter"/>
                <a:ea typeface="Arial Unicode MS" panose="020B0604020202020204" pitchFamily="34" charset="-128"/>
                <a:cs typeface="American Typewriter"/>
              </a:rPr>
              <a:t>E-R</a:t>
            </a:r>
            <a:endParaRPr lang="en-US" sz="3600" dirty="0">
              <a:latin typeface="American Typewriter"/>
              <a:ea typeface="Arial Unicode MS" panose="020B0604020202020204" pitchFamily="34" charset="-128"/>
              <a:cs typeface="American Typewriter"/>
            </a:endParaRPr>
          </a:p>
        </p:txBody>
      </p:sp>
      <p:sp>
        <p:nvSpPr>
          <p:cNvPr id="3" name="Content Placeholder 2"/>
          <p:cNvSpPr>
            <a:spLocks noGrp="1"/>
          </p:cNvSpPr>
          <p:nvPr>
            <p:ph idx="1"/>
          </p:nvPr>
        </p:nvSpPr>
        <p:spPr>
          <a:xfrm>
            <a:off x="609600" y="1066800"/>
            <a:ext cx="8534400" cy="5867400"/>
          </a:xfrm>
        </p:spPr>
        <p:txBody>
          <a:bodyPr>
            <a:normAutofit fontScale="77500" lnSpcReduction="20000"/>
          </a:bodyPr>
          <a:lstStyle/>
          <a:p>
            <a:r>
              <a:rPr lang="en-US" sz="3000" err="1">
                <a:latin typeface="Avenir Medium"/>
                <a:cs typeface="Avenir Medium"/>
              </a:rPr>
              <a:t>What's new</a:t>
            </a:r>
            <a:r>
              <a:rPr lang="vi-VN" sz="3000">
                <a:latin typeface="Avenir Medium"/>
                <a:cs typeface="Avenir Medium"/>
              </a:rPr>
              <a:t>:</a:t>
            </a:r>
          </a:p>
          <a:p>
            <a:r>
              <a:rPr lang="ro-RO" sz="3000">
                <a:latin typeface="Avenir Medium"/>
                <a:cs typeface="Avenir Medium"/>
              </a:rPr>
              <a:t>A package may contain also </a:t>
            </a:r>
            <a:r>
              <a:rPr lang="ro-RO" sz="3000" i="1">
                <a:latin typeface="Avenir Medium"/>
                <a:cs typeface="Avenir Medium"/>
              </a:rPr>
              <a:t>services</a:t>
            </a:r>
            <a:r>
              <a:rPr lang="en-US" sz="3000">
                <a:latin typeface="Avenir Medium"/>
                <a:cs typeface="Avenir Medium"/>
              </a:rPr>
              <a:t>, e.g.</a:t>
            </a:r>
          </a:p>
          <a:p>
            <a:pPr lvl="1"/>
            <a:r>
              <a:rPr lang="en-US" sz="2600">
                <a:latin typeface="Avenir Medium"/>
                <a:cs typeface="Avenir Medium"/>
              </a:rPr>
              <a:t>when selling product X, delivery is free</a:t>
            </a:r>
          </a:p>
          <a:p>
            <a:pPr lvl="1"/>
            <a:r>
              <a:rPr lang="en-US" sz="2600">
                <a:latin typeface="Avenir Medium"/>
                <a:cs typeface="Avenir Medium"/>
              </a:rPr>
              <a:t>when selling product Y, assembling/mounting is free</a:t>
            </a:r>
          </a:p>
          <a:p>
            <a:pPr lvl="1"/>
            <a:r>
              <a:rPr lang="en-US" sz="2600">
                <a:latin typeface="Avenir Medium"/>
                <a:cs typeface="Avenir Medium"/>
              </a:rPr>
              <a:t>when selling product Y, adjustements (length, height) are charged half price</a:t>
            </a:r>
          </a:p>
          <a:p>
            <a:r>
              <a:rPr lang="ro-RO" sz="3000">
                <a:latin typeface="Avenir Medium"/>
                <a:cs typeface="Avenir Medium"/>
              </a:rPr>
              <a:t>A package may contain also another</a:t>
            </a:r>
            <a:r>
              <a:rPr lang="ro-RO" sz="3000" i="1">
                <a:latin typeface="Avenir Medium"/>
                <a:cs typeface="Avenir Medium"/>
              </a:rPr>
              <a:t> package</a:t>
            </a:r>
            <a:r>
              <a:rPr lang="en-US" sz="3000">
                <a:latin typeface="Avenir Medium"/>
                <a:cs typeface="Avenir Medium"/>
              </a:rPr>
              <a:t>. Example: A furniture supermarket sells </a:t>
            </a:r>
            <a:r>
              <a:rPr lang="en-US" sz="3000" i="1">
                <a:latin typeface="Avenir Medium"/>
                <a:cs typeface="Avenir Medium"/>
              </a:rPr>
              <a:t>Kitchen Smoke on the Water</a:t>
            </a:r>
            <a:r>
              <a:rPr lang="en-US" sz="3000">
                <a:latin typeface="Avenir Medium"/>
                <a:cs typeface="Avenir Medium"/>
              </a:rPr>
              <a:t> (which is a package) that is composed of:</a:t>
            </a:r>
          </a:p>
          <a:p>
            <a:pPr lvl="1"/>
            <a:r>
              <a:rPr lang="en-US" sz="2600">
                <a:latin typeface="Avenir Medium"/>
                <a:cs typeface="Avenir Medium"/>
              </a:rPr>
              <a:t>Package </a:t>
            </a:r>
            <a:r>
              <a:rPr lang="en-US" sz="2600" i="1">
                <a:latin typeface="Avenir Medium"/>
                <a:cs typeface="Avenir Medium"/>
              </a:rPr>
              <a:t>Stove Earth, Wind and Fire</a:t>
            </a:r>
            <a:r>
              <a:rPr lang="en-US" sz="2600">
                <a:latin typeface="Avenir Medium"/>
                <a:cs typeface="Avenir Medium"/>
              </a:rPr>
              <a:t> composed of:</a:t>
            </a:r>
          </a:p>
          <a:p>
            <a:pPr lvl="2"/>
            <a:r>
              <a:rPr lang="en-US" sz="2200">
                <a:latin typeface="Avenir Medium"/>
                <a:cs typeface="Avenir Medium"/>
              </a:rPr>
              <a:t>Product Stove Whirpool SW4450</a:t>
            </a:r>
          </a:p>
          <a:p>
            <a:pPr lvl="2"/>
            <a:r>
              <a:rPr lang="en-US" sz="2200">
                <a:latin typeface="Avenir Medium"/>
                <a:cs typeface="Avenir Medium"/>
              </a:rPr>
              <a:t>Product Hood Whirpool HW44</a:t>
            </a:r>
          </a:p>
          <a:p>
            <a:pPr lvl="1"/>
            <a:r>
              <a:rPr lang="en-US" sz="2600">
                <a:latin typeface="Avenir Medium"/>
                <a:cs typeface="Avenir Medium"/>
              </a:rPr>
              <a:t>Six pieces of product </a:t>
            </a:r>
            <a:r>
              <a:rPr lang="en-US" sz="2600" i="1">
                <a:latin typeface="Avenir Medium"/>
                <a:cs typeface="Avenir Medium"/>
              </a:rPr>
              <a:t>Chair</a:t>
            </a:r>
            <a:r>
              <a:rPr lang="en-US" sz="2600">
                <a:latin typeface="Avenir Medium"/>
                <a:cs typeface="Avenir Medium"/>
              </a:rPr>
              <a:t> </a:t>
            </a:r>
            <a:r>
              <a:rPr lang="en-US" sz="2600" i="1">
                <a:latin typeface="Avenir Medium"/>
                <a:cs typeface="Avenir Medium"/>
              </a:rPr>
              <a:t>Sit-Down-And-Eat</a:t>
            </a:r>
          </a:p>
          <a:p>
            <a:pPr lvl="1"/>
            <a:r>
              <a:rPr lang="en-US" sz="2600">
                <a:latin typeface="Avenir Medium"/>
                <a:cs typeface="Avenir Medium"/>
              </a:rPr>
              <a:t>A piece of </a:t>
            </a:r>
            <a:r>
              <a:rPr lang="en-US" sz="2600" i="1">
                <a:latin typeface="Avenir Medium"/>
                <a:cs typeface="Avenir Medium"/>
              </a:rPr>
              <a:t>Just-A-Kitchen-Table</a:t>
            </a:r>
          </a:p>
          <a:p>
            <a:pPr lvl="1"/>
            <a:r>
              <a:rPr lang="en-US" sz="2600">
                <a:latin typeface="Avenir Medium"/>
                <a:cs typeface="Avenir Medium"/>
              </a:rPr>
              <a:t>Package Shelves for A Kitchen composed of</a:t>
            </a:r>
          </a:p>
          <a:p>
            <a:pPr lvl="2"/>
            <a:r>
              <a:rPr lang="en-US" sz="2200">
                <a:latin typeface="Avenir Medium"/>
                <a:cs typeface="Avenir Medium"/>
              </a:rPr>
              <a:t>Two shelves Sh1</a:t>
            </a:r>
          </a:p>
          <a:p>
            <a:pPr lvl="2"/>
            <a:r>
              <a:rPr lang="en-US" sz="2200">
                <a:latin typeface="Avenir Medium"/>
                <a:cs typeface="Avenir Medium"/>
              </a:rPr>
              <a:t>Three shelves Sh2</a:t>
            </a:r>
          </a:p>
          <a:p>
            <a:pPr lvl="1"/>
            <a:r>
              <a:rPr lang="en-US" sz="2600">
                <a:latin typeface="Avenir Medium"/>
                <a:cs typeface="Avenir Medium"/>
              </a:rPr>
              <a:t>A service: delivery</a:t>
            </a:r>
          </a:p>
          <a:p>
            <a:pPr lvl="1"/>
            <a:r>
              <a:rPr lang="en-US" sz="2600">
                <a:latin typeface="Avenir Medium"/>
                <a:cs typeface="Avenir Medium"/>
              </a:rPr>
              <a:t>Another service: Furniture adjustements and mounting</a:t>
            </a:r>
          </a:p>
        </p:txBody>
      </p:sp>
    </p:spTree>
    <p:extLst>
      <p:ext uri="{BB962C8B-B14F-4D97-AF65-F5344CB8AC3E}">
        <p14:creationId xmlns:p14="http://schemas.microsoft.com/office/powerpoint/2010/main" val="146702303"/>
      </p:ext>
    </p:extLst>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0500" y="0"/>
            <a:ext cx="8757781" cy="6858000"/>
          </a:xfrm>
          <a:prstGeom prst="rect">
            <a:avLst/>
          </a:prstGeom>
        </p:spPr>
      </p:pic>
      <p:sp>
        <p:nvSpPr>
          <p:cNvPr id="2" name="Title 1"/>
          <p:cNvSpPr>
            <a:spLocks noGrp="1"/>
          </p:cNvSpPr>
          <p:nvPr>
            <p:ph type="title"/>
          </p:nvPr>
        </p:nvSpPr>
        <p:spPr>
          <a:xfrm>
            <a:off x="5410200" y="4419600"/>
            <a:ext cx="3581400" cy="1143000"/>
          </a:xfrm>
        </p:spPr>
        <p:txBody>
          <a:bodyPr anchor="ctr">
            <a:normAutofit fontScale="90000"/>
          </a:bodyPr>
          <a:lstStyle/>
          <a:p>
            <a:pPr algn="ctr"/>
            <a:r>
              <a:rPr lang="en-US" sz="3600" b="1" dirty="0">
                <a:latin typeface="American Typewriter"/>
                <a:ea typeface="Arial Unicode MS" panose="020B0604020202020204" pitchFamily="34" charset="-128"/>
                <a:cs typeface="American Typewriter"/>
              </a:rPr>
              <a:t>02b –Package of Items v_2 </a:t>
            </a:r>
            <a:r>
              <a:rPr lang="ro-RO" sz="3600" dirty="0">
                <a:latin typeface="American Typewriter"/>
                <a:ea typeface="Arial Unicode MS" panose="020B0604020202020204" pitchFamily="34" charset="-128"/>
                <a:cs typeface="American Typewriter"/>
              </a:rPr>
              <a:t>–</a:t>
            </a:r>
            <a:r>
              <a:rPr lang="en-US" sz="3600" dirty="0">
                <a:latin typeface="American Typewriter"/>
                <a:ea typeface="Arial Unicode MS" panose="020B0604020202020204" pitchFamily="34" charset="-128"/>
                <a:cs typeface="American Typewriter"/>
              </a:rPr>
              <a:t> </a:t>
            </a:r>
            <a:r>
              <a:rPr lang="ro-RO" sz="3600" dirty="0">
                <a:latin typeface="American Typewriter"/>
                <a:ea typeface="Arial Unicode MS" panose="020B0604020202020204" pitchFamily="34" charset="-128"/>
                <a:cs typeface="American Typewriter"/>
              </a:rPr>
              <a:t>E-R</a:t>
            </a:r>
            <a:endParaRPr lang="en-US" sz="3600" dirty="0">
              <a:latin typeface="American Typewriter"/>
              <a:ea typeface="Arial Unicode MS" panose="020B0604020202020204" pitchFamily="34" charset="-128"/>
              <a:cs typeface="American Typewriter"/>
            </a:endParaRPr>
          </a:p>
        </p:txBody>
      </p:sp>
    </p:spTree>
    <p:extLst>
      <p:ext uri="{BB962C8B-B14F-4D97-AF65-F5344CB8AC3E}">
        <p14:creationId xmlns:p14="http://schemas.microsoft.com/office/powerpoint/2010/main" val="3814952959"/>
      </p:ext>
    </p:extLst>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88497"/>
            <a:ext cx="9144000" cy="6693303"/>
          </a:xfrm>
          <a:prstGeom prst="rect">
            <a:avLst/>
          </a:prstGeom>
        </p:spPr>
      </p:pic>
      <p:sp>
        <p:nvSpPr>
          <p:cNvPr id="2" name="Title 1"/>
          <p:cNvSpPr>
            <a:spLocks noGrp="1"/>
          </p:cNvSpPr>
          <p:nvPr>
            <p:ph type="title"/>
          </p:nvPr>
        </p:nvSpPr>
        <p:spPr>
          <a:xfrm>
            <a:off x="0" y="2362200"/>
            <a:ext cx="2209800" cy="1524000"/>
          </a:xfrm>
        </p:spPr>
        <p:txBody>
          <a:bodyPr anchor="ctr">
            <a:normAutofit fontScale="90000"/>
          </a:bodyPr>
          <a:lstStyle/>
          <a:p>
            <a:pPr algn="ctr"/>
            <a:r>
              <a:rPr lang="en-US" sz="3600" b="1" dirty="0">
                <a:latin typeface="American Typewriter"/>
                <a:ea typeface="Arial Unicode MS" panose="020B0604020202020204" pitchFamily="34" charset="-128"/>
                <a:cs typeface="American Typewriter"/>
              </a:rPr>
              <a:t>02b –Package of Items v_2</a:t>
            </a:r>
            <a:r>
              <a:rPr lang="en-US" sz="3600" dirty="0">
                <a:latin typeface="American Typewriter"/>
                <a:ea typeface="Arial Unicode MS" panose="020B0604020202020204" pitchFamily="34" charset="-128"/>
                <a:cs typeface="American Typewriter"/>
              </a:rPr>
              <a:t> </a:t>
            </a:r>
            <a:r>
              <a:rPr lang="ro-RO" sz="3600" dirty="0">
                <a:latin typeface="American Typewriter"/>
                <a:ea typeface="Arial Unicode MS" panose="020B0604020202020204" pitchFamily="34" charset="-128"/>
                <a:cs typeface="American Typewriter"/>
              </a:rPr>
              <a:t>–</a:t>
            </a:r>
            <a:r>
              <a:rPr lang="en-US" sz="3600" dirty="0">
                <a:latin typeface="American Typewriter"/>
                <a:ea typeface="Arial Unicode MS" panose="020B0604020202020204" pitchFamily="34" charset="-128"/>
                <a:cs typeface="American Typewriter"/>
              </a:rPr>
              <a:t> </a:t>
            </a:r>
            <a:r>
              <a:rPr lang="ro-RO" sz="3600" dirty="0">
                <a:latin typeface="American Typewriter"/>
                <a:ea typeface="Arial Unicode MS" panose="020B0604020202020204" pitchFamily="34" charset="-128"/>
                <a:cs typeface="American Typewriter"/>
              </a:rPr>
              <a:t>Rel.</a:t>
            </a:r>
            <a:endParaRPr lang="en-US" sz="3600" dirty="0">
              <a:latin typeface="American Typewriter"/>
              <a:ea typeface="Arial Unicode MS" panose="020B0604020202020204" pitchFamily="34" charset="-128"/>
              <a:cs typeface="American Typewriter"/>
            </a:endParaRPr>
          </a:p>
        </p:txBody>
      </p:sp>
    </p:spTree>
    <p:extLst>
      <p:ext uri="{BB962C8B-B14F-4D97-AF65-F5344CB8AC3E}">
        <p14:creationId xmlns:p14="http://schemas.microsoft.com/office/powerpoint/2010/main" val="850482599"/>
      </p:ext>
    </p:extLst>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8915400" cy="914400"/>
          </a:xfrm>
        </p:spPr>
        <p:txBody>
          <a:bodyPr anchor="ctr">
            <a:normAutofit/>
          </a:bodyPr>
          <a:lstStyle/>
          <a:p>
            <a:pPr algn="ctr"/>
            <a:r>
              <a:rPr lang="en-US" sz="3600" dirty="0">
                <a:latin typeface="American Typewriter"/>
                <a:ea typeface="Arial Unicode MS" panose="020B0604020202020204" pitchFamily="34" charset="-128"/>
                <a:cs typeface="American Typewriter"/>
              </a:rPr>
              <a:t>Metadata</a:t>
            </a:r>
          </a:p>
        </p:txBody>
      </p:sp>
      <p:sp>
        <p:nvSpPr>
          <p:cNvPr id="3" name="Content Placeholder 2"/>
          <p:cNvSpPr>
            <a:spLocks noGrp="1"/>
          </p:cNvSpPr>
          <p:nvPr>
            <p:ph idx="1"/>
          </p:nvPr>
        </p:nvSpPr>
        <p:spPr>
          <a:xfrm>
            <a:off x="609600" y="1143000"/>
            <a:ext cx="8534400" cy="5791200"/>
          </a:xfrm>
        </p:spPr>
        <p:txBody>
          <a:bodyPr>
            <a:normAutofit fontScale="77500" lnSpcReduction="20000"/>
          </a:bodyPr>
          <a:lstStyle/>
          <a:p>
            <a:r>
              <a:rPr lang="en-US" sz="2900" dirty="0">
                <a:latin typeface="Avenir Medium"/>
                <a:cs typeface="Avenir Medium"/>
              </a:rPr>
              <a:t>One of the most general and versatile data model pattern</a:t>
            </a:r>
          </a:p>
          <a:p>
            <a:r>
              <a:rPr lang="en-US" sz="2900" dirty="0">
                <a:latin typeface="Avenir Medium"/>
                <a:cs typeface="Avenir Medium"/>
              </a:rPr>
              <a:t>Metadata is key ingredient in database and data warehouse "philosophy"</a:t>
            </a:r>
          </a:p>
          <a:p>
            <a:r>
              <a:rPr lang="en-US" sz="2900" dirty="0">
                <a:latin typeface="Avenir Medium"/>
                <a:cs typeface="Avenir Medium"/>
              </a:rPr>
              <a:t>Deal best with many and heterogeneous properties for entities</a:t>
            </a:r>
          </a:p>
          <a:p>
            <a:r>
              <a:rPr lang="en-US" sz="2900" dirty="0">
                <a:latin typeface="Avenir Medium"/>
                <a:cs typeface="Avenir Medium"/>
              </a:rPr>
              <a:t>Basically it replaces tables attributes/columns with rows. </a:t>
            </a:r>
          </a:p>
          <a:p>
            <a:r>
              <a:rPr lang="en-US" sz="2900" dirty="0">
                <a:latin typeface="Avenir Medium"/>
                <a:cs typeface="Avenir Medium"/>
              </a:rPr>
              <a:t>Example: an e-Commerce site sells computers, printers, DVDs, TVs, mobile phones, tablets etc. </a:t>
            </a:r>
          </a:p>
          <a:p>
            <a:pPr lvl="1"/>
            <a:r>
              <a:rPr lang="en-US" sz="2700" dirty="0">
                <a:latin typeface="Avenir Medium"/>
                <a:cs typeface="Avenir Medium"/>
              </a:rPr>
              <a:t>Without metadata there are two main solutions:</a:t>
            </a:r>
          </a:p>
          <a:p>
            <a:pPr lvl="2"/>
            <a:r>
              <a:rPr lang="en-US" sz="2600" dirty="0">
                <a:latin typeface="Avenir Medium"/>
                <a:cs typeface="Avenir Medium"/>
              </a:rPr>
              <a:t>A single entity – </a:t>
            </a:r>
            <a:r>
              <a:rPr lang="en-US" sz="2600" i="1" dirty="0">
                <a:latin typeface="Avenir Medium"/>
                <a:cs typeface="Avenir Medium"/>
              </a:rPr>
              <a:t>product</a:t>
            </a:r>
            <a:r>
              <a:rPr lang="en-US" sz="2600" dirty="0">
                <a:latin typeface="Avenir Medium"/>
                <a:cs typeface="Avenir Medium"/>
              </a:rPr>
              <a:t> – with hundreds of attributes/properties (such as microprocessor manufacturer, microprocessor family, microprocessor frequency, RAM class, RAM size,  number of printed pages per minute, number of USB 2 ports, number of USB 3 ports, etc.) and a huge number of empty (NULL) values for each record</a:t>
            </a:r>
          </a:p>
          <a:p>
            <a:pPr lvl="2"/>
            <a:r>
              <a:rPr lang="en-US" sz="2600" dirty="0">
                <a:latin typeface="Avenir Medium"/>
                <a:cs typeface="Avenir Medium"/>
              </a:rPr>
              <a:t>A "root" entity - </a:t>
            </a:r>
            <a:r>
              <a:rPr lang="en-US" sz="2600" i="1" dirty="0">
                <a:latin typeface="Avenir Medium"/>
                <a:cs typeface="Avenir Medium"/>
              </a:rPr>
              <a:t>product</a:t>
            </a:r>
            <a:r>
              <a:rPr lang="en-US" sz="2600" dirty="0">
                <a:latin typeface="Avenir Medium"/>
                <a:cs typeface="Avenir Medium"/>
              </a:rPr>
              <a:t> - containing common properties (code, name, manufacturer, group, etc.) and (at least) one sub-entity for each group of products – </a:t>
            </a:r>
            <a:r>
              <a:rPr lang="en-US" sz="2600" i="1" dirty="0">
                <a:latin typeface="Avenir Medium"/>
                <a:cs typeface="Avenir Medium"/>
              </a:rPr>
              <a:t>laptop</a:t>
            </a:r>
            <a:r>
              <a:rPr lang="en-US" sz="2600" dirty="0">
                <a:latin typeface="Avenir Medium"/>
                <a:cs typeface="Avenir Medium"/>
              </a:rPr>
              <a:t>, </a:t>
            </a:r>
            <a:r>
              <a:rPr lang="en-US" sz="2600" i="1" dirty="0">
                <a:latin typeface="Avenir Medium"/>
                <a:cs typeface="Avenir Medium"/>
              </a:rPr>
              <a:t>tablet</a:t>
            </a:r>
            <a:r>
              <a:rPr lang="en-US" sz="2600" dirty="0">
                <a:latin typeface="Avenir Medium"/>
                <a:cs typeface="Avenir Medium"/>
              </a:rPr>
              <a:t>, </a:t>
            </a:r>
            <a:r>
              <a:rPr lang="en-US" sz="2600" i="1" dirty="0">
                <a:latin typeface="Avenir Medium"/>
                <a:cs typeface="Avenir Medium"/>
              </a:rPr>
              <a:t>TV</a:t>
            </a:r>
            <a:r>
              <a:rPr lang="en-US" sz="2600" dirty="0">
                <a:latin typeface="Avenir Medium"/>
                <a:cs typeface="Avenir Medium"/>
              </a:rPr>
              <a:t>, </a:t>
            </a:r>
            <a:r>
              <a:rPr lang="en-US" sz="2600" i="1" dirty="0">
                <a:latin typeface="Avenir Medium"/>
                <a:cs typeface="Avenir Medium"/>
              </a:rPr>
              <a:t>smartphone</a:t>
            </a:r>
            <a:r>
              <a:rPr lang="en-US" sz="2600" dirty="0">
                <a:latin typeface="Avenir Medium"/>
                <a:cs typeface="Avenir Medium"/>
              </a:rPr>
              <a:t>, </a:t>
            </a:r>
            <a:r>
              <a:rPr lang="en-US" sz="2600" i="1" dirty="0">
                <a:latin typeface="Avenir Medium"/>
                <a:cs typeface="Avenir Medium"/>
              </a:rPr>
              <a:t>printer</a:t>
            </a:r>
            <a:r>
              <a:rPr lang="en-US" sz="2600" dirty="0">
                <a:latin typeface="Avenir Medium"/>
                <a:cs typeface="Avenir Medium"/>
              </a:rPr>
              <a:t>, etc. Entities corresponding to (sub) groups of products can be organized as a hierarchy</a:t>
            </a:r>
          </a:p>
          <a:p>
            <a:pPr marL="402336" lvl="1" indent="0">
              <a:buNone/>
            </a:pPr>
            <a:endParaRPr lang="en-US" sz="2600" dirty="0">
              <a:latin typeface="Avenir Medium"/>
              <a:cs typeface="Avenir Medium"/>
            </a:endParaRPr>
          </a:p>
          <a:p>
            <a:endParaRPr lang="en-US" sz="2600" dirty="0">
              <a:latin typeface="Avenir Medium"/>
              <a:cs typeface="Avenir Medium"/>
            </a:endParaRPr>
          </a:p>
        </p:txBody>
      </p:sp>
    </p:spTree>
    <p:extLst>
      <p:ext uri="{BB962C8B-B14F-4D97-AF65-F5344CB8AC3E}">
        <p14:creationId xmlns:p14="http://schemas.microsoft.com/office/powerpoint/2010/main" val="4144349488"/>
      </p:ext>
    </p:extLst>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686800" cy="1143000"/>
          </a:xfrm>
        </p:spPr>
        <p:txBody>
          <a:bodyPr anchor="ctr">
            <a:normAutofit/>
          </a:bodyPr>
          <a:lstStyle/>
          <a:p>
            <a:pPr algn="ctr"/>
            <a:r>
              <a:rPr lang="ro-RO" sz="3600">
                <a:latin typeface="American Typewriter"/>
                <a:ea typeface="Arial Unicode MS" panose="020B0604020202020204" pitchFamily="34" charset="-128"/>
                <a:cs typeface="American Typewriter"/>
              </a:rPr>
              <a:t>What is a Data Model Pattern?</a:t>
            </a:r>
            <a:endParaRPr lang="en-US" sz="3600">
              <a:latin typeface="American Typewriter"/>
              <a:ea typeface="Arial Unicode MS" panose="020B0604020202020204" pitchFamily="34" charset="-128"/>
              <a:cs typeface="American Typewriter"/>
            </a:endParaRPr>
          </a:p>
        </p:txBody>
      </p:sp>
      <p:sp>
        <p:nvSpPr>
          <p:cNvPr id="3" name="Content Placeholder 2"/>
          <p:cNvSpPr>
            <a:spLocks noGrp="1"/>
          </p:cNvSpPr>
          <p:nvPr>
            <p:ph idx="1"/>
          </p:nvPr>
        </p:nvSpPr>
        <p:spPr>
          <a:xfrm>
            <a:off x="609600" y="1066800"/>
            <a:ext cx="8534400" cy="5943600"/>
          </a:xfrm>
        </p:spPr>
        <p:txBody>
          <a:bodyPr>
            <a:normAutofit fontScale="85000" lnSpcReduction="20000"/>
          </a:bodyPr>
          <a:lstStyle/>
          <a:p>
            <a:r>
              <a:rPr lang="ro-RO" sz="3000">
                <a:latin typeface="Avenir Medium"/>
                <a:cs typeface="Avenir Medium"/>
              </a:rPr>
              <a:t>A template (no matter the size) with a certain degree of generality, which can be applied to many (real world) cases</a:t>
            </a:r>
          </a:p>
          <a:p>
            <a:r>
              <a:rPr lang="ro-RO" sz="3000">
                <a:latin typeface="Avenir Medium"/>
                <a:cs typeface="Avenir Medium"/>
              </a:rPr>
              <a:t>A template of interacting objects, one that may be used again and again by analogy (Coad, 1995)</a:t>
            </a:r>
          </a:p>
          <a:p>
            <a:r>
              <a:rPr lang="ro-RO" sz="3000">
                <a:latin typeface="Avenir Medium"/>
                <a:cs typeface="Avenir Medium"/>
              </a:rPr>
              <a:t>An idea that has been useful in one practical context and will probably be useful in others (Fowler, 1997)</a:t>
            </a:r>
          </a:p>
          <a:p>
            <a:r>
              <a:rPr lang="ro-RO" sz="3000">
                <a:latin typeface="Avenir Medium"/>
                <a:cs typeface="Avenir Medium"/>
              </a:rPr>
              <a:t>A design pattern systematically names, motivates, and explains a general design that addresses a recurring design problem... It describes the problem, the solution, when to apply the solution, and its consequences (Gamma et al., 1995)</a:t>
            </a:r>
          </a:p>
          <a:p>
            <a:r>
              <a:rPr lang="ro-RO" sz="3000">
                <a:latin typeface="Avenir Medium"/>
                <a:cs typeface="Avenir Medium"/>
              </a:rPr>
              <a:t>A pattern is a recurring solution to a standard problem... Patterns have a context in which they apply (Schmidt, 1996)</a:t>
            </a:r>
          </a:p>
          <a:p>
            <a:r>
              <a:rPr lang="ro-RO" sz="3100">
                <a:latin typeface="Avenir Medium"/>
                <a:cs typeface="Avenir Medium"/>
              </a:rPr>
              <a:t>A model fragment that is profound and recurring (Blaha, 2010)</a:t>
            </a:r>
          </a:p>
          <a:p>
            <a:endParaRPr lang="ro-RO" sz="3000">
              <a:latin typeface="Avenir Medium"/>
              <a:cs typeface="Avenir Medium"/>
            </a:endParaRPr>
          </a:p>
          <a:p>
            <a:endParaRPr lang="ro-RO" sz="3000">
              <a:latin typeface="Avenir Medium"/>
              <a:cs typeface="Avenir Medium"/>
            </a:endParaRPr>
          </a:p>
        </p:txBody>
      </p:sp>
    </p:spTree>
    <p:extLst>
      <p:ext uri="{BB962C8B-B14F-4D97-AF65-F5344CB8AC3E}">
        <p14:creationId xmlns:p14="http://schemas.microsoft.com/office/powerpoint/2010/main" val="4257978790"/>
      </p:ext>
    </p:extLst>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915400" cy="914400"/>
          </a:xfrm>
        </p:spPr>
        <p:txBody>
          <a:bodyPr anchor="ctr">
            <a:normAutofit/>
          </a:bodyPr>
          <a:lstStyle/>
          <a:p>
            <a:pPr algn="ctr"/>
            <a:r>
              <a:rPr lang="en-US" sz="3600">
                <a:latin typeface="American Typewriter"/>
                <a:ea typeface="Arial Unicode MS" panose="020B0604020202020204" pitchFamily="34" charset="-128"/>
                <a:cs typeface="American Typewriter"/>
              </a:rPr>
              <a:t>Metadata (cont.)</a:t>
            </a:r>
          </a:p>
        </p:txBody>
      </p:sp>
      <p:sp>
        <p:nvSpPr>
          <p:cNvPr id="3" name="Content Placeholder 2"/>
          <p:cNvSpPr>
            <a:spLocks noGrp="1"/>
          </p:cNvSpPr>
          <p:nvPr>
            <p:ph idx="1"/>
          </p:nvPr>
        </p:nvSpPr>
        <p:spPr>
          <a:xfrm>
            <a:off x="533400" y="1066800"/>
            <a:ext cx="8534400" cy="5791200"/>
          </a:xfrm>
        </p:spPr>
        <p:txBody>
          <a:bodyPr>
            <a:normAutofit fontScale="92500" lnSpcReduction="10000"/>
          </a:bodyPr>
          <a:lstStyle/>
          <a:p>
            <a:r>
              <a:rPr lang="en-US" sz="3000" err="1">
                <a:latin typeface="Avenir Medium"/>
                <a:cs typeface="Avenir Medium"/>
              </a:rPr>
              <a:t>Example: e-Commerce (continued)</a:t>
            </a:r>
          </a:p>
          <a:p>
            <a:pPr lvl="1"/>
            <a:r>
              <a:rPr lang="en-US" sz="2600" err="1">
                <a:latin typeface="Avenir Medium"/>
                <a:cs typeface="Avenir Medium"/>
              </a:rPr>
              <a:t>With metadata we basically need two entities:</a:t>
            </a:r>
          </a:p>
          <a:p>
            <a:pPr lvl="2"/>
            <a:r>
              <a:rPr lang="en-US" sz="2200" err="1">
                <a:latin typeface="Avenir Medium"/>
                <a:cs typeface="Avenir Medium"/>
              </a:rPr>
              <a:t>One containing all the possible properties (some properties are common to many groups of products, other are specific to only a group of products) – </a:t>
            </a:r>
            <a:r>
              <a:rPr lang="en-US" sz="2200" i="1" err="1">
                <a:latin typeface="Avenir Medium"/>
                <a:cs typeface="Avenir Medium"/>
              </a:rPr>
              <a:t>property</a:t>
            </a:r>
            <a:endParaRPr lang="en-US" sz="2200" err="1">
              <a:latin typeface="Avenir Medium"/>
              <a:cs typeface="Avenir Medium"/>
            </a:endParaRPr>
          </a:p>
          <a:p>
            <a:pPr lvl="2"/>
            <a:r>
              <a:rPr lang="en-US" sz="2200" err="1">
                <a:latin typeface="Avenir Medium"/>
                <a:cs typeface="Avenir Medium"/>
              </a:rPr>
              <a:t>Another stores the values of all properties for a given product – </a:t>
            </a:r>
            <a:r>
              <a:rPr lang="en-US" sz="2200" i="1" err="1">
                <a:latin typeface="Avenir Medium"/>
                <a:cs typeface="Avenir Medium"/>
              </a:rPr>
              <a:t>product_description</a:t>
            </a:r>
          </a:p>
          <a:p>
            <a:pPr lvl="1"/>
            <a:r>
              <a:rPr lang="en-US" sz="2600" err="1">
                <a:latin typeface="Avenir Medium"/>
                <a:cs typeface="Avenir Medium"/>
              </a:rPr>
              <a:t>In E-R diagram on the next slide, both group of products and individual product can be described using metadata pattern</a:t>
            </a:r>
          </a:p>
          <a:p>
            <a:pPr lvl="2"/>
            <a:r>
              <a:rPr lang="en-US" sz="2200" err="1">
                <a:latin typeface="Avenir Medium"/>
                <a:cs typeface="Avenir Medium"/>
              </a:rPr>
              <a:t>With entity </a:t>
            </a:r>
            <a:r>
              <a:rPr lang="en-US" sz="2200" i="1" err="1">
                <a:latin typeface="Avenir Medium"/>
                <a:cs typeface="Avenir Medium"/>
              </a:rPr>
              <a:t>group_description</a:t>
            </a:r>
            <a:r>
              <a:rPr lang="en-US" sz="2200" err="1">
                <a:latin typeface="Avenir Medium"/>
                <a:cs typeface="Avenir Medium"/>
              </a:rPr>
              <a:t> every property of the group of products is declared (and also if that property is compulsory to be declared for each product in that group)</a:t>
            </a:r>
          </a:p>
          <a:p>
            <a:pPr lvl="2"/>
            <a:r>
              <a:rPr lang="en-US" sz="2200" err="1">
                <a:latin typeface="Avenir Medium"/>
                <a:cs typeface="Avenir Medium"/>
              </a:rPr>
              <a:t>Properties already specified for each product (with entity </a:t>
            </a:r>
            <a:r>
              <a:rPr lang="en-US" sz="2200" i="1" err="1">
                <a:latin typeface="Avenir Medium"/>
                <a:cs typeface="Avenir Medium"/>
              </a:rPr>
              <a:t>product_description</a:t>
            </a:r>
            <a:r>
              <a:rPr lang="en-US" sz="2200" err="1">
                <a:latin typeface="Avenir Medium"/>
                <a:cs typeface="Avenir Medium"/>
              </a:rPr>
              <a:t>) can be compared with the mandatory properties of that product group and see which properties are not yet declared for that product</a:t>
            </a:r>
            <a:endParaRPr lang="en-US" sz="2600" i="1" err="1">
              <a:latin typeface="Avenir Medium"/>
              <a:cs typeface="Avenir Medium"/>
            </a:endParaRPr>
          </a:p>
          <a:p>
            <a:endParaRPr lang="en-US" sz="2600">
              <a:latin typeface="Avenir Medium"/>
              <a:cs typeface="Avenir Medium"/>
            </a:endParaRPr>
          </a:p>
        </p:txBody>
      </p:sp>
    </p:spTree>
    <p:extLst>
      <p:ext uri="{BB962C8B-B14F-4D97-AF65-F5344CB8AC3E}">
        <p14:creationId xmlns:p14="http://schemas.microsoft.com/office/powerpoint/2010/main" val="322855188"/>
      </p:ext>
    </p:extLst>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295400"/>
          </a:xfrm>
        </p:spPr>
        <p:txBody>
          <a:bodyPr anchor="ctr">
            <a:normAutofit/>
          </a:bodyPr>
          <a:lstStyle/>
          <a:p>
            <a:pPr algn="ctr"/>
            <a:r>
              <a:rPr lang="en-US" sz="3600" dirty="0">
                <a:latin typeface="American Typewriter"/>
                <a:ea typeface="Arial Unicode MS" panose="020B0604020202020204" pitchFamily="34" charset="-128"/>
                <a:cs typeface="American Typewriter"/>
              </a:rPr>
              <a:t>O3 - </a:t>
            </a:r>
            <a:r>
              <a:rPr lang="en-US" sz="3600" b="1" dirty="0">
                <a:latin typeface="American Typewriter"/>
                <a:ea typeface="Arial Unicode MS" panose="020B0604020202020204" pitchFamily="34" charset="-128"/>
                <a:cs typeface="American Typewriter"/>
              </a:rPr>
              <a:t>metadata</a:t>
            </a:r>
            <a:r>
              <a:rPr lang="en-US" sz="3600" dirty="0">
                <a:latin typeface="American Typewriter"/>
                <a:ea typeface="Arial Unicode MS" panose="020B0604020202020204" pitchFamily="34" charset="-128"/>
                <a:cs typeface="American Typewriter"/>
              </a:rPr>
              <a:t> – products and groups full description – E-R</a:t>
            </a:r>
          </a:p>
        </p:txBody>
      </p:sp>
      <p:pic>
        <p:nvPicPr>
          <p:cNvPr id="3" name="Picture 2"/>
          <p:cNvPicPr>
            <a:picLocks noChangeAspect="1"/>
          </p:cNvPicPr>
          <p:nvPr/>
        </p:nvPicPr>
        <p:blipFill>
          <a:blip r:embed="rId2"/>
          <a:stretch>
            <a:fillRect/>
          </a:stretch>
        </p:blipFill>
        <p:spPr>
          <a:xfrm>
            <a:off x="0" y="1320062"/>
            <a:ext cx="9144000" cy="4928338"/>
          </a:xfrm>
          <a:prstGeom prst="rect">
            <a:avLst/>
          </a:prstGeom>
        </p:spPr>
      </p:pic>
    </p:spTree>
    <p:extLst>
      <p:ext uri="{BB962C8B-B14F-4D97-AF65-F5344CB8AC3E}">
        <p14:creationId xmlns:p14="http://schemas.microsoft.com/office/powerpoint/2010/main" val="2700580901"/>
      </p:ext>
    </p:extLst>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5154" y="762000"/>
            <a:ext cx="8233046" cy="6096000"/>
          </a:xfrm>
          <a:prstGeom prst="rect">
            <a:avLst/>
          </a:prstGeom>
        </p:spPr>
      </p:pic>
      <p:sp>
        <p:nvSpPr>
          <p:cNvPr id="2" name="Title 1"/>
          <p:cNvSpPr>
            <a:spLocks noGrp="1"/>
          </p:cNvSpPr>
          <p:nvPr>
            <p:ph type="title"/>
          </p:nvPr>
        </p:nvSpPr>
        <p:spPr>
          <a:xfrm>
            <a:off x="228600" y="0"/>
            <a:ext cx="8915400" cy="838200"/>
          </a:xfrm>
        </p:spPr>
        <p:txBody>
          <a:bodyPr anchor="ctr">
            <a:normAutofit fontScale="90000"/>
          </a:bodyPr>
          <a:lstStyle/>
          <a:p>
            <a:pPr algn="ctr"/>
            <a:r>
              <a:rPr lang="en-US" sz="3600" dirty="0">
                <a:latin typeface="American Typewriter"/>
                <a:ea typeface="Arial Unicode MS" panose="020B0604020202020204" pitchFamily="34" charset="-128"/>
                <a:cs typeface="American Typewriter"/>
              </a:rPr>
              <a:t>O3 - </a:t>
            </a:r>
            <a:r>
              <a:rPr lang="en-US" sz="3600" b="1" dirty="0">
                <a:latin typeface="American Typewriter"/>
                <a:ea typeface="Arial Unicode MS" panose="020B0604020202020204" pitchFamily="34" charset="-128"/>
                <a:cs typeface="American Typewriter"/>
              </a:rPr>
              <a:t>metadata</a:t>
            </a:r>
            <a:r>
              <a:rPr lang="en-US" sz="3600" dirty="0">
                <a:latin typeface="American Typewriter"/>
                <a:ea typeface="Arial Unicode MS" panose="020B0604020202020204" pitchFamily="34" charset="-128"/>
                <a:cs typeface="American Typewriter"/>
              </a:rPr>
              <a:t> – products and groups full description – Relational</a:t>
            </a:r>
          </a:p>
        </p:txBody>
      </p:sp>
    </p:spTree>
    <p:extLst>
      <p:ext uri="{BB962C8B-B14F-4D97-AF65-F5344CB8AC3E}">
        <p14:creationId xmlns:p14="http://schemas.microsoft.com/office/powerpoint/2010/main" val="3882763047"/>
      </p:ext>
    </p:extLst>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295400"/>
          </a:xfrm>
        </p:spPr>
        <p:txBody>
          <a:bodyPr anchor="ctr">
            <a:normAutofit/>
          </a:bodyPr>
          <a:lstStyle/>
          <a:p>
            <a:pPr algn="ctr"/>
            <a:r>
              <a:rPr lang="en-US" sz="3600">
                <a:latin typeface="American Typewriter"/>
                <a:ea typeface="Arial Unicode MS" panose="020B0604020202020204" pitchFamily="34" charset="-128"/>
                <a:cs typeface="American Typewriter"/>
              </a:rPr>
              <a:t>Questions </a:t>
            </a:r>
            <a:br>
              <a:rPr lang="en-US" sz="3600">
                <a:latin typeface="American Typewriter"/>
                <a:ea typeface="Arial Unicode MS" panose="020B0604020202020204" pitchFamily="34" charset="-128"/>
                <a:cs typeface="American Typewriter"/>
              </a:rPr>
            </a:br>
            <a:r>
              <a:rPr lang="en-US" sz="3600">
                <a:latin typeface="American Typewriter"/>
                <a:ea typeface="Arial Unicode MS" panose="020B0604020202020204" pitchFamily="34" charset="-128"/>
                <a:cs typeface="American Typewriter"/>
              </a:rPr>
              <a:t>(to be discussed during lecture)</a:t>
            </a:r>
          </a:p>
        </p:txBody>
      </p:sp>
      <p:sp>
        <p:nvSpPr>
          <p:cNvPr id="3" name="Content Placeholder 2"/>
          <p:cNvSpPr>
            <a:spLocks noGrp="1"/>
          </p:cNvSpPr>
          <p:nvPr>
            <p:ph idx="1"/>
          </p:nvPr>
        </p:nvSpPr>
        <p:spPr>
          <a:xfrm>
            <a:off x="609600" y="1752600"/>
            <a:ext cx="8458200" cy="4876800"/>
          </a:xfrm>
        </p:spPr>
        <p:txBody>
          <a:bodyPr>
            <a:normAutofit/>
          </a:bodyPr>
          <a:lstStyle/>
          <a:p>
            <a:r>
              <a:rPr lang="en-US" sz="3000" dirty="0">
                <a:latin typeface="Avenir Medium"/>
                <a:cs typeface="Avenir Medium"/>
              </a:rPr>
              <a:t>How can we model the fact that </a:t>
            </a:r>
            <a:r>
              <a:rPr lang="en-US" sz="3000" i="1" dirty="0">
                <a:latin typeface="Avenir Medium"/>
                <a:cs typeface="Avenir Medium"/>
              </a:rPr>
              <a:t>groups of products</a:t>
            </a:r>
            <a:r>
              <a:rPr lang="en-US" sz="3000" dirty="0">
                <a:latin typeface="Avenir Medium"/>
                <a:cs typeface="Avenir Medium"/>
              </a:rPr>
              <a:t> are hierarchically organized?</a:t>
            </a:r>
          </a:p>
          <a:p>
            <a:r>
              <a:rPr lang="en-US" sz="3000" dirty="0">
                <a:latin typeface="Avenir Medium"/>
                <a:cs typeface="Avenir Medium"/>
              </a:rPr>
              <a:t>How can we model the fact that </a:t>
            </a:r>
            <a:r>
              <a:rPr lang="en-US" sz="3000" i="1" dirty="0">
                <a:latin typeface="Avenir Medium"/>
                <a:cs typeface="Avenir Medium"/>
              </a:rPr>
              <a:t>properties</a:t>
            </a:r>
            <a:r>
              <a:rPr lang="en-US" sz="3000" dirty="0">
                <a:latin typeface="Avenir Medium"/>
                <a:cs typeface="Avenir Medium"/>
              </a:rPr>
              <a:t> also are hierarchically organized?</a:t>
            </a:r>
          </a:p>
          <a:p>
            <a:endParaRPr lang="en-US" sz="3000" dirty="0">
              <a:latin typeface="Avenir Medium"/>
              <a:cs typeface="Avenir Medium"/>
            </a:endParaRPr>
          </a:p>
          <a:p>
            <a:endParaRPr lang="en-US" sz="3000" dirty="0">
              <a:latin typeface="Avenir Medium"/>
              <a:cs typeface="Avenir Medium"/>
            </a:endParaRPr>
          </a:p>
          <a:p>
            <a:endParaRPr lang="en-US" sz="3000" dirty="0">
              <a:latin typeface="Avenir Medium"/>
              <a:cs typeface="Avenir Medium"/>
            </a:endParaRPr>
          </a:p>
          <a:p>
            <a:r>
              <a:rPr lang="en-US" sz="3000" dirty="0">
                <a:latin typeface="Avenir Medium"/>
                <a:cs typeface="Avenir Medium"/>
              </a:rPr>
              <a:t>See also the next presentation (the </a:t>
            </a:r>
            <a:r>
              <a:rPr lang="en-US" sz="3000" i="1" dirty="0">
                <a:latin typeface="Avenir Medium"/>
                <a:cs typeface="Avenir Medium"/>
              </a:rPr>
              <a:t>Tree</a:t>
            </a:r>
            <a:r>
              <a:rPr lang="en-US" sz="3000" dirty="0">
                <a:latin typeface="Avenir Medium"/>
                <a:cs typeface="Avenir Medium"/>
              </a:rPr>
              <a:t> pattern)</a:t>
            </a:r>
          </a:p>
        </p:txBody>
      </p:sp>
    </p:spTree>
    <p:extLst>
      <p:ext uri="{BB962C8B-B14F-4D97-AF65-F5344CB8AC3E}">
        <p14:creationId xmlns:p14="http://schemas.microsoft.com/office/powerpoint/2010/main" val="4099592661"/>
      </p:ext>
    </p:extLst>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B857CB-40BD-374F-8F2B-9D747CE919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0939" y="190500"/>
            <a:ext cx="6837360" cy="6477000"/>
          </a:xfrm>
          <a:prstGeom prst="rect">
            <a:avLst/>
          </a:prstGeom>
        </p:spPr>
      </p:pic>
      <p:sp>
        <p:nvSpPr>
          <p:cNvPr id="2" name="Title 1"/>
          <p:cNvSpPr>
            <a:spLocks noGrp="1"/>
          </p:cNvSpPr>
          <p:nvPr>
            <p:ph type="title"/>
          </p:nvPr>
        </p:nvSpPr>
        <p:spPr>
          <a:xfrm>
            <a:off x="152400" y="0"/>
            <a:ext cx="3505200" cy="1600200"/>
          </a:xfrm>
        </p:spPr>
        <p:txBody>
          <a:bodyPr anchor="ctr">
            <a:normAutofit/>
          </a:bodyPr>
          <a:lstStyle/>
          <a:p>
            <a:pPr algn="ctr"/>
            <a:r>
              <a:rPr lang="ro-RO" sz="3600">
                <a:latin typeface="American Typewriter"/>
                <a:ea typeface="Arial Unicode MS" panose="020B0604020202020204" pitchFamily="34" charset="-128"/>
                <a:cs typeface="American Typewriter"/>
              </a:rPr>
              <a:t>The Ultimate Metamodel</a:t>
            </a:r>
            <a:endParaRPr lang="en-US" sz="3600">
              <a:latin typeface="American Typewriter"/>
              <a:ea typeface="Arial Unicode MS" panose="020B0604020202020204" pitchFamily="34" charset="-128"/>
              <a:cs typeface="American Typewriter"/>
            </a:endParaRPr>
          </a:p>
        </p:txBody>
      </p:sp>
      <p:sp>
        <p:nvSpPr>
          <p:cNvPr id="5" name="TextBox 4"/>
          <p:cNvSpPr txBox="1"/>
          <p:nvPr/>
        </p:nvSpPr>
        <p:spPr>
          <a:xfrm>
            <a:off x="3041" y="1447800"/>
            <a:ext cx="3007543" cy="374461"/>
          </a:xfrm>
          <a:prstGeom prst="rect">
            <a:avLst/>
          </a:prstGeom>
        </p:spPr>
        <p:txBody>
          <a:bodyPr wrap="square">
            <a:spAutoFit/>
          </a:bodyPr>
          <a:lstStyle>
            <a:defPPr>
              <a:defRPr lang="en-US"/>
            </a:defPPr>
            <a:lvl1pPr>
              <a:buNone/>
              <a:defRPr sz="2000">
                <a:latin typeface="American Typewriter Condensed"/>
                <a:cs typeface="American Typewriter Condensed"/>
              </a:defRPr>
            </a:lvl1pPr>
          </a:lstStyle>
          <a:p>
            <a:r>
              <a:rPr lang="ro-RO"/>
              <a:t>Source</a:t>
            </a:r>
            <a:r>
              <a:rPr lang="en-US"/>
              <a:t>: </a:t>
            </a:r>
            <a:r>
              <a:rPr lang="en-US" err="1"/>
              <a:t>Hay, 2006, p.30</a:t>
            </a:r>
            <a:endParaRPr lang="en-US"/>
          </a:p>
        </p:txBody>
      </p:sp>
    </p:spTree>
    <p:extLst>
      <p:ext uri="{BB962C8B-B14F-4D97-AF65-F5344CB8AC3E}">
        <p14:creationId xmlns:p14="http://schemas.microsoft.com/office/powerpoint/2010/main" val="2604451506"/>
      </p:ext>
    </p:extLst>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730"/>
            <a:ext cx="8763000" cy="1143000"/>
          </a:xfrm>
        </p:spPr>
        <p:txBody>
          <a:bodyPr anchor="ctr">
            <a:normAutofit/>
          </a:bodyPr>
          <a:lstStyle/>
          <a:p>
            <a:pPr algn="ctr"/>
            <a:r>
              <a:rPr lang="en-US" sz="3600">
                <a:latin typeface="American Typewriter"/>
                <a:ea typeface="Arial Unicode MS" panose="020B0604020202020204" pitchFamily="34" charset="-128"/>
                <a:cs typeface="American Typewriter"/>
              </a:rPr>
              <a:t>Recipes for Assembling Products</a:t>
            </a:r>
          </a:p>
        </p:txBody>
      </p:sp>
      <p:sp>
        <p:nvSpPr>
          <p:cNvPr id="3" name="Content Placeholder 2"/>
          <p:cNvSpPr>
            <a:spLocks noGrp="1"/>
          </p:cNvSpPr>
          <p:nvPr>
            <p:ph idx="1"/>
          </p:nvPr>
        </p:nvSpPr>
        <p:spPr>
          <a:xfrm>
            <a:off x="609600" y="1472046"/>
            <a:ext cx="8458200" cy="5056909"/>
          </a:xfrm>
        </p:spPr>
        <p:txBody>
          <a:bodyPr>
            <a:normAutofit fontScale="85000" lnSpcReduction="10000"/>
          </a:bodyPr>
          <a:lstStyle/>
          <a:p>
            <a:r>
              <a:rPr lang="en-US" sz="3000">
                <a:latin typeface="Avenir Medium"/>
                <a:cs typeface="Avenir Medium"/>
              </a:rPr>
              <a:t>Deals with situations when the entities can exist (or be sold) individually but also can be assembled into another product (that also exists/is sold)</a:t>
            </a:r>
          </a:p>
          <a:p>
            <a:r>
              <a:rPr lang="en-US" sz="3000">
                <a:latin typeface="Avenir Medium"/>
                <a:cs typeface="Avenir Medium"/>
              </a:rPr>
              <a:t>Example: E-Commerce &amp; Manufacturer: A Hard Disk Drive can be sold per se, but also may be used for manufacturing a desktop computer (or a laptop)</a:t>
            </a:r>
          </a:p>
          <a:p>
            <a:r>
              <a:rPr lang="en-US" sz="3000">
                <a:latin typeface="Avenir Medium"/>
                <a:cs typeface="Avenir Medium"/>
              </a:rPr>
              <a:t>Two new entities: </a:t>
            </a:r>
            <a:r>
              <a:rPr lang="en-US" sz="3000" i="1">
                <a:latin typeface="Avenir Medium"/>
                <a:cs typeface="Avenir Medium"/>
              </a:rPr>
              <a:t>recipe</a:t>
            </a:r>
            <a:r>
              <a:rPr lang="en-US" sz="3000">
                <a:latin typeface="Avenir Medium"/>
                <a:cs typeface="Avenir Medium"/>
              </a:rPr>
              <a:t> which stores general information about recipes and </a:t>
            </a:r>
            <a:r>
              <a:rPr lang="en-US" sz="3000" i="1">
                <a:latin typeface="Avenir Medium"/>
                <a:cs typeface="Avenir Medium"/>
              </a:rPr>
              <a:t>recipe_detail</a:t>
            </a:r>
            <a:r>
              <a:rPr lang="en-US" sz="3000">
                <a:latin typeface="Avenir Medium"/>
                <a:cs typeface="Avenir Medium"/>
              </a:rPr>
              <a:t> describing the ingredients for preparing/assembling the product referred to by the recipe</a:t>
            </a:r>
          </a:p>
          <a:p>
            <a:r>
              <a:rPr lang="en-US" sz="3000">
                <a:latin typeface="Avenir Medium"/>
                <a:cs typeface="Avenir Medium"/>
              </a:rPr>
              <a:t>This seed model can be adapted to any type of recipe when some ingredients may be sold separately (pizza, cocktails, ...)</a:t>
            </a:r>
          </a:p>
        </p:txBody>
      </p:sp>
    </p:spTree>
    <p:extLst>
      <p:ext uri="{BB962C8B-B14F-4D97-AF65-F5344CB8AC3E}">
        <p14:creationId xmlns:p14="http://schemas.microsoft.com/office/powerpoint/2010/main" val="178807251"/>
      </p:ext>
    </p:extLst>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57200" y="914400"/>
            <a:ext cx="8599959" cy="5943600"/>
          </a:xfrm>
          <a:prstGeom prst="rect">
            <a:avLst/>
          </a:prstGeom>
        </p:spPr>
      </p:pic>
      <p:sp>
        <p:nvSpPr>
          <p:cNvPr id="2" name="Title 1"/>
          <p:cNvSpPr>
            <a:spLocks noGrp="1"/>
          </p:cNvSpPr>
          <p:nvPr>
            <p:ph type="title"/>
          </p:nvPr>
        </p:nvSpPr>
        <p:spPr>
          <a:xfrm>
            <a:off x="0" y="0"/>
            <a:ext cx="9144000" cy="990600"/>
          </a:xfrm>
        </p:spPr>
        <p:txBody>
          <a:bodyPr anchor="ctr">
            <a:normAutofit/>
          </a:bodyPr>
          <a:lstStyle/>
          <a:p>
            <a:pPr algn="ctr"/>
            <a:r>
              <a:rPr lang="ro-RO" sz="3600" b="1" dirty="0">
                <a:latin typeface="American Typewriter"/>
                <a:ea typeface="Arial Unicode MS" panose="020B0604020202020204" pitchFamily="34" charset="-128"/>
                <a:cs typeface="American Typewriter"/>
              </a:rPr>
              <a:t>04 – </a:t>
            </a:r>
            <a:r>
              <a:rPr lang="ro-RO" sz="3600" b="1" dirty="0" err="1">
                <a:latin typeface="American Typewriter"/>
                <a:ea typeface="Arial Unicode MS" panose="020B0604020202020204" pitchFamily="34" charset="-128"/>
                <a:cs typeface="American Typewriter"/>
              </a:rPr>
              <a:t>recipes</a:t>
            </a:r>
            <a:r>
              <a:rPr lang="ro-RO" sz="3600" b="1" dirty="0">
                <a:latin typeface="American Typewriter"/>
                <a:ea typeface="Arial Unicode MS" panose="020B0604020202020204" pitchFamily="34" charset="-128"/>
                <a:cs typeface="American Typewriter"/>
              </a:rPr>
              <a:t> </a:t>
            </a:r>
            <a:r>
              <a:rPr lang="ro-RO" sz="3600" dirty="0">
                <a:latin typeface="American Typewriter"/>
                <a:ea typeface="Arial Unicode MS" panose="020B0604020202020204" pitchFamily="34" charset="-128"/>
                <a:cs typeface="American Typewriter"/>
              </a:rPr>
              <a:t>(E-R)</a:t>
            </a:r>
            <a:endParaRPr lang="en-US" sz="3600" dirty="0">
              <a:latin typeface="American Typewriter"/>
              <a:ea typeface="Arial Unicode MS" panose="020B0604020202020204" pitchFamily="34" charset="-128"/>
              <a:cs typeface="American Typewriter"/>
            </a:endParaRPr>
          </a:p>
        </p:txBody>
      </p:sp>
    </p:spTree>
    <p:extLst>
      <p:ext uri="{BB962C8B-B14F-4D97-AF65-F5344CB8AC3E}">
        <p14:creationId xmlns:p14="http://schemas.microsoft.com/office/powerpoint/2010/main" val="4279437157"/>
      </p:ext>
    </p:extLst>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604024"/>
            <a:ext cx="8763000" cy="6253976"/>
          </a:xfrm>
          <a:prstGeom prst="rect">
            <a:avLst/>
          </a:prstGeom>
        </p:spPr>
      </p:pic>
      <p:sp>
        <p:nvSpPr>
          <p:cNvPr id="2" name="Title 1"/>
          <p:cNvSpPr>
            <a:spLocks noGrp="1"/>
          </p:cNvSpPr>
          <p:nvPr>
            <p:ph type="title"/>
          </p:nvPr>
        </p:nvSpPr>
        <p:spPr>
          <a:xfrm>
            <a:off x="0" y="-152400"/>
            <a:ext cx="9144000" cy="990600"/>
          </a:xfrm>
        </p:spPr>
        <p:txBody>
          <a:bodyPr anchor="ctr">
            <a:normAutofit/>
          </a:bodyPr>
          <a:lstStyle/>
          <a:p>
            <a:pPr algn="ctr"/>
            <a:r>
              <a:rPr lang="ro-RO" sz="3600" b="1" dirty="0">
                <a:latin typeface="American Typewriter"/>
                <a:ea typeface="Arial Unicode MS" panose="020B0604020202020204" pitchFamily="34" charset="-128"/>
                <a:cs typeface="American Typewriter"/>
              </a:rPr>
              <a:t>04 – </a:t>
            </a:r>
            <a:r>
              <a:rPr lang="ro-RO" sz="3600" b="1" dirty="0" err="1">
                <a:latin typeface="American Typewriter"/>
                <a:ea typeface="Arial Unicode MS" panose="020B0604020202020204" pitchFamily="34" charset="-128"/>
                <a:cs typeface="American Typewriter"/>
              </a:rPr>
              <a:t>recipes</a:t>
            </a:r>
            <a:r>
              <a:rPr lang="ro-RO" sz="3600" dirty="0">
                <a:latin typeface="American Typewriter"/>
                <a:ea typeface="Arial Unicode MS" panose="020B0604020202020204" pitchFamily="34" charset="-128"/>
                <a:cs typeface="American Typewriter"/>
              </a:rPr>
              <a:t>– Rel.</a:t>
            </a:r>
            <a:endParaRPr lang="en-US" sz="3600" dirty="0">
              <a:latin typeface="American Typewriter"/>
              <a:ea typeface="Arial Unicode MS" panose="020B0604020202020204" pitchFamily="34" charset="-128"/>
              <a:cs typeface="American Typewriter"/>
            </a:endParaRPr>
          </a:p>
        </p:txBody>
      </p:sp>
    </p:spTree>
    <p:extLst>
      <p:ext uri="{BB962C8B-B14F-4D97-AF65-F5344CB8AC3E}">
        <p14:creationId xmlns:p14="http://schemas.microsoft.com/office/powerpoint/2010/main" val="1968197099"/>
      </p:ext>
    </p:extLst>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763000" cy="1143000"/>
          </a:xfrm>
        </p:spPr>
        <p:txBody>
          <a:bodyPr anchor="ctr">
            <a:normAutofit/>
          </a:bodyPr>
          <a:lstStyle/>
          <a:p>
            <a:pPr algn="ctr"/>
            <a:r>
              <a:rPr lang="en-US" sz="3600">
                <a:latin typeface="American Typewriter"/>
                <a:ea typeface="Arial Unicode MS" panose="020B0604020202020204" pitchFamily="34" charset="-128"/>
                <a:cs typeface="American Typewriter"/>
              </a:rPr>
              <a:t>Products: Models and Serial Numbers</a:t>
            </a:r>
          </a:p>
        </p:txBody>
      </p:sp>
      <p:sp>
        <p:nvSpPr>
          <p:cNvPr id="3" name="Content Placeholder 2"/>
          <p:cNvSpPr>
            <a:spLocks noGrp="1"/>
          </p:cNvSpPr>
          <p:nvPr>
            <p:ph idx="1"/>
          </p:nvPr>
        </p:nvSpPr>
        <p:spPr>
          <a:xfrm>
            <a:off x="609600" y="990600"/>
            <a:ext cx="8458200" cy="5867400"/>
          </a:xfrm>
        </p:spPr>
        <p:txBody>
          <a:bodyPr>
            <a:normAutofit/>
          </a:bodyPr>
          <a:lstStyle/>
          <a:p>
            <a:r>
              <a:rPr lang="en-US" sz="2100">
                <a:latin typeface="Avenir Medium"/>
                <a:cs typeface="Avenir Medium"/>
              </a:rPr>
              <a:t>Useful when some of the products have warranty and then each product occurence must be identified with a serial number (cars, laptops, printers, smartphones)</a:t>
            </a:r>
          </a:p>
          <a:p>
            <a:r>
              <a:rPr lang="en-US" sz="2100">
                <a:latin typeface="Avenir Medium"/>
                <a:cs typeface="Avenir Medium"/>
              </a:rPr>
              <a:t>Other products are not tracked individually (generally they do not imply warranty): cables, printer paper, DVDs etc.</a:t>
            </a:r>
          </a:p>
          <a:p>
            <a:r>
              <a:rPr lang="en-US" sz="2100">
                <a:latin typeface="Avenir Medium"/>
                <a:cs typeface="Avenir Medium"/>
              </a:rPr>
              <a:t>For products with warranty, a product model appears in the catalog (containing the most important features of the products)</a:t>
            </a:r>
          </a:p>
          <a:p>
            <a:r>
              <a:rPr lang="en-US" sz="2100">
                <a:latin typeface="Avenir Medium"/>
                <a:cs typeface="Avenir Medium"/>
              </a:rPr>
              <a:t>Customers order a model of such a product (having certain features)</a:t>
            </a:r>
          </a:p>
          <a:p>
            <a:r>
              <a:rPr lang="en-US" sz="2100">
                <a:latin typeface="Avenir Medium"/>
                <a:cs typeface="Avenir Medium"/>
              </a:rPr>
              <a:t>When delivered, the product has an associated serial number that makes it identifiable (for future warranty assistance)</a:t>
            </a:r>
          </a:p>
          <a:p>
            <a:r>
              <a:rPr lang="en-US" sz="2100">
                <a:latin typeface="Avenir Medium"/>
                <a:cs typeface="Avenir Medium"/>
              </a:rPr>
              <a:t>Two new entities: </a:t>
            </a:r>
            <a:r>
              <a:rPr lang="en-US" sz="2100" i="1">
                <a:latin typeface="Avenir Medium"/>
                <a:cs typeface="Avenir Medium"/>
              </a:rPr>
              <a:t>recipe</a:t>
            </a:r>
            <a:r>
              <a:rPr lang="en-US" sz="2100">
                <a:latin typeface="Avenir Medium"/>
                <a:cs typeface="Avenir Medium"/>
              </a:rPr>
              <a:t> which stores general information about recipes and </a:t>
            </a:r>
            <a:r>
              <a:rPr lang="en-US" sz="2100" i="1">
                <a:latin typeface="Avenir Medium"/>
                <a:cs typeface="Avenir Medium"/>
              </a:rPr>
              <a:t>recipe_detail</a:t>
            </a:r>
            <a:r>
              <a:rPr lang="en-US" sz="2100">
                <a:latin typeface="Avenir Medium"/>
                <a:cs typeface="Avenir Medium"/>
              </a:rPr>
              <a:t> describing the ingredients for preparing/assembling the product referred to by the recipe</a:t>
            </a:r>
          </a:p>
          <a:p>
            <a:r>
              <a:rPr lang="en-US" sz="2100">
                <a:latin typeface="Avenir Medium"/>
                <a:cs typeface="Avenir Medium"/>
              </a:rPr>
              <a:t>This seed model can be adapted to any type of recipe when some ingredients may be sold separately (pizza, cocktails, ...)</a:t>
            </a:r>
          </a:p>
        </p:txBody>
      </p:sp>
    </p:spTree>
    <p:extLst>
      <p:ext uri="{BB962C8B-B14F-4D97-AF65-F5344CB8AC3E}">
        <p14:creationId xmlns:p14="http://schemas.microsoft.com/office/powerpoint/2010/main" val="2585172789"/>
      </p:ext>
    </p:extLst>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067800" cy="990600"/>
          </a:xfrm>
        </p:spPr>
        <p:txBody>
          <a:bodyPr anchor="ctr">
            <a:normAutofit/>
          </a:bodyPr>
          <a:lstStyle/>
          <a:p>
            <a:pPr algn="ctr"/>
            <a:r>
              <a:rPr lang="ro-RO" sz="3600" b="1" dirty="0">
                <a:latin typeface="American Typewriter"/>
                <a:ea typeface="Arial Unicode MS" panose="020B0604020202020204" pitchFamily="34" charset="-128"/>
                <a:cs typeface="American Typewriter"/>
              </a:rPr>
              <a:t>05 - </a:t>
            </a:r>
            <a:r>
              <a:rPr lang="en-US" sz="3600" b="1" dirty="0">
                <a:latin typeface="American Typewriter"/>
                <a:ea typeface="Arial Unicode MS" panose="020B0604020202020204" pitchFamily="34" charset="-128"/>
                <a:cs typeface="American Typewriter"/>
              </a:rPr>
              <a:t>models and serial numbers </a:t>
            </a:r>
            <a:r>
              <a:rPr lang="en-US" sz="3600" dirty="0">
                <a:latin typeface="American Typewriter"/>
                <a:ea typeface="Arial Unicode MS" panose="020B0604020202020204" pitchFamily="34" charset="-128"/>
                <a:cs typeface="American Typewriter"/>
              </a:rPr>
              <a:t>(E-R)</a:t>
            </a:r>
          </a:p>
        </p:txBody>
      </p:sp>
      <p:pic>
        <p:nvPicPr>
          <p:cNvPr id="4" name="Picture 3"/>
          <p:cNvPicPr>
            <a:picLocks noChangeAspect="1"/>
          </p:cNvPicPr>
          <p:nvPr/>
        </p:nvPicPr>
        <p:blipFill>
          <a:blip r:embed="rId2"/>
          <a:stretch>
            <a:fillRect/>
          </a:stretch>
        </p:blipFill>
        <p:spPr>
          <a:xfrm>
            <a:off x="0" y="933468"/>
            <a:ext cx="9144000" cy="5924532"/>
          </a:xfrm>
          <a:prstGeom prst="rect">
            <a:avLst/>
          </a:prstGeom>
        </p:spPr>
      </p:pic>
    </p:spTree>
    <p:extLst>
      <p:ext uri="{BB962C8B-B14F-4D97-AF65-F5344CB8AC3E}">
        <p14:creationId xmlns:p14="http://schemas.microsoft.com/office/powerpoint/2010/main" val="2353079170"/>
      </p:ext>
    </p:extLst>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686800" cy="1143000"/>
          </a:xfrm>
        </p:spPr>
        <p:txBody>
          <a:bodyPr anchor="ctr">
            <a:normAutofit/>
          </a:bodyPr>
          <a:lstStyle/>
          <a:p>
            <a:pPr algn="ctr"/>
            <a:r>
              <a:rPr lang="ro-RO" sz="3600">
                <a:latin typeface="American Typewriter"/>
                <a:ea typeface="Arial Unicode MS" panose="020B0604020202020204" pitchFamily="34" charset="-128"/>
                <a:cs typeface="American Typewriter"/>
              </a:rPr>
              <a:t>What is a Data Model Pattern? (cont.)</a:t>
            </a:r>
            <a:endParaRPr lang="en-US" sz="3600">
              <a:latin typeface="American Typewriter"/>
              <a:ea typeface="Arial Unicode MS" panose="020B0604020202020204" pitchFamily="34" charset="-128"/>
              <a:cs typeface="American Typewriter"/>
            </a:endParaRPr>
          </a:p>
        </p:txBody>
      </p:sp>
      <p:sp>
        <p:nvSpPr>
          <p:cNvPr id="3" name="Content Placeholder 2"/>
          <p:cNvSpPr>
            <a:spLocks noGrp="1"/>
          </p:cNvSpPr>
          <p:nvPr>
            <p:ph idx="1"/>
          </p:nvPr>
        </p:nvSpPr>
        <p:spPr>
          <a:xfrm>
            <a:off x="609600" y="1219200"/>
            <a:ext cx="8534400" cy="5638800"/>
          </a:xfrm>
        </p:spPr>
        <p:txBody>
          <a:bodyPr>
            <a:normAutofit fontScale="85000" lnSpcReduction="10000"/>
          </a:bodyPr>
          <a:lstStyle/>
          <a:p>
            <a:r>
              <a:rPr lang="ro-RO" sz="3000">
                <a:latin typeface="Avenir Medium"/>
                <a:cs typeface="Avenir Medium"/>
              </a:rPr>
              <a:t>Muller, 1999</a:t>
            </a:r>
            <a:r>
              <a:rPr lang="en-US" sz="3000">
                <a:latin typeface="Avenir Medium"/>
                <a:cs typeface="Avenir Medium"/>
              </a:rPr>
              <a:t>: </a:t>
            </a:r>
            <a:endParaRPr lang="ro-RO" sz="3000">
              <a:latin typeface="Avenir Medium"/>
              <a:cs typeface="Avenir Medium"/>
            </a:endParaRPr>
          </a:p>
          <a:p>
            <a:pPr lvl="1"/>
            <a:r>
              <a:rPr lang="ro-RO" sz="2600">
                <a:latin typeface="Avenir Medium"/>
                <a:cs typeface="Avenir Medium"/>
              </a:rPr>
              <a:t>DMP store solutions developed and refined by modelerd through their experience  </a:t>
            </a:r>
          </a:p>
          <a:p>
            <a:pPr lvl="1"/>
            <a:r>
              <a:rPr lang="ro-RO" sz="2600">
                <a:latin typeface="Avenir Medium"/>
                <a:cs typeface="Avenir Medium"/>
              </a:rPr>
              <a:t>Tradition </a:t>
            </a:r>
          </a:p>
          <a:p>
            <a:pPr lvl="1"/>
            <a:r>
              <a:rPr lang="ro-RO" sz="2600">
                <a:latin typeface="Avenir Medium"/>
                <a:cs typeface="Avenir Medium"/>
              </a:rPr>
              <a:t>Is reusable, describing a design problem and its solution</a:t>
            </a:r>
          </a:p>
          <a:p>
            <a:r>
              <a:rPr lang="ro-RO">
                <a:latin typeface="Avenir Medium"/>
                <a:cs typeface="Avenir Medium"/>
              </a:rPr>
              <a:t>Problem-solution pair in a given context. A pattern does not only document ‘how’ a solution solves a problem but also ‘why’ it is solved (Zdun, 2005)</a:t>
            </a:r>
          </a:p>
          <a:p>
            <a:r>
              <a:rPr lang="ro-RO" sz="3000">
                <a:latin typeface="Avenir Medium"/>
                <a:cs typeface="Avenir Medium"/>
              </a:rPr>
              <a:t>Pattern elements (Gamma et. Al, 1995):</a:t>
            </a:r>
          </a:p>
          <a:p>
            <a:pPr lvl="1"/>
            <a:r>
              <a:rPr lang="ro-RO" sz="2600">
                <a:latin typeface="Avenir Medium"/>
                <a:cs typeface="Avenir Medium"/>
              </a:rPr>
              <a:t>Name</a:t>
            </a:r>
          </a:p>
          <a:p>
            <a:pPr lvl="1"/>
            <a:r>
              <a:rPr lang="ro-RO" sz="2600">
                <a:latin typeface="Avenir Medium"/>
                <a:cs typeface="Avenir Medium"/>
              </a:rPr>
              <a:t>Problem description (the set circumstances defining the problem and identifying it from other problems)</a:t>
            </a:r>
          </a:p>
          <a:p>
            <a:pPr lvl="1"/>
            <a:r>
              <a:rPr lang="ro-RO" sz="2600">
                <a:latin typeface="Avenir Medium"/>
                <a:cs typeface="Avenir Medium"/>
              </a:rPr>
              <a:t>Description of solution</a:t>
            </a:r>
          </a:p>
          <a:p>
            <a:pPr lvl="1"/>
            <a:r>
              <a:rPr lang="ro-RO" sz="2600">
                <a:latin typeface="Avenir Medium"/>
                <a:cs typeface="Avenir Medium"/>
              </a:rPr>
              <a:t>Presentation of</a:t>
            </a:r>
            <a:r>
              <a:rPr lang="en-US" sz="2600">
                <a:latin typeface="Avenir Medium"/>
                <a:cs typeface="Avenir Medium"/>
              </a:rPr>
              <a:t> pattern </a:t>
            </a:r>
            <a:r>
              <a:rPr lang="en-US" sz="2600" err="1">
                <a:latin typeface="Avenir Medium"/>
                <a:cs typeface="Avenir Medium"/>
              </a:rPr>
              <a:t>ingredients, logic, strengths and weaknesses</a:t>
            </a:r>
            <a:endParaRPr lang="en-US" sz="2600">
              <a:latin typeface="Avenir Medium"/>
              <a:cs typeface="Avenir Medium"/>
            </a:endParaRPr>
          </a:p>
        </p:txBody>
      </p:sp>
    </p:spTree>
    <p:extLst>
      <p:ext uri="{BB962C8B-B14F-4D97-AF65-F5344CB8AC3E}">
        <p14:creationId xmlns:p14="http://schemas.microsoft.com/office/powerpoint/2010/main" val="1759812806"/>
      </p:ext>
    </p:extLst>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chor="ctr">
            <a:normAutofit/>
          </a:bodyPr>
          <a:lstStyle/>
          <a:p>
            <a:pPr algn="ctr"/>
            <a:r>
              <a:rPr lang="en-US" sz="3600">
                <a:latin typeface="American Typewriter"/>
                <a:ea typeface="Arial Unicode MS" panose="020B0604020202020204" pitchFamily="34" charset="-128"/>
                <a:cs typeface="American Typewriter"/>
              </a:rPr>
              <a:t>Default and customized configurations</a:t>
            </a:r>
          </a:p>
        </p:txBody>
      </p:sp>
      <p:sp>
        <p:nvSpPr>
          <p:cNvPr id="3" name="Content Placeholder 2"/>
          <p:cNvSpPr>
            <a:spLocks noGrp="1"/>
          </p:cNvSpPr>
          <p:nvPr>
            <p:ph idx="1"/>
          </p:nvPr>
        </p:nvSpPr>
        <p:spPr>
          <a:xfrm>
            <a:off x="609600" y="1085850"/>
            <a:ext cx="8458200" cy="5695950"/>
          </a:xfrm>
        </p:spPr>
        <p:txBody>
          <a:bodyPr>
            <a:normAutofit fontScale="92500" lnSpcReduction="10000"/>
          </a:bodyPr>
          <a:lstStyle/>
          <a:p>
            <a:r>
              <a:rPr lang="en-US" sz="3000">
                <a:latin typeface="Avenir Medium"/>
                <a:cs typeface="Avenir Medium"/>
              </a:rPr>
              <a:t>Classic example: car sales</a:t>
            </a:r>
          </a:p>
          <a:p>
            <a:r>
              <a:rPr lang="en-US" sz="3000">
                <a:latin typeface="Avenir Medium"/>
                <a:cs typeface="Avenir Medium"/>
              </a:rPr>
              <a:t>A car to be ordered/sold belongs to a model within a brand owned by a manufacturer, but also belongs to variant of equip</a:t>
            </a:r>
          </a:p>
          <a:p>
            <a:r>
              <a:rPr lang="en-US" sz="3000">
                <a:latin typeface="Avenir Medium"/>
                <a:cs typeface="Avenir Medium"/>
              </a:rPr>
              <a:t>Each model variant refers to a type of engine and a set of default features (fog lights, rain sensor, leather-covered wheel, GPS, cruise control, leather chairs etc.)</a:t>
            </a:r>
          </a:p>
          <a:p>
            <a:r>
              <a:rPr lang="en-US" sz="3000">
                <a:latin typeface="Avenir Medium"/>
                <a:cs typeface="Avenir Medium"/>
              </a:rPr>
              <a:t>Features can be default  for some model variants and customizable (must be paid) for other variants </a:t>
            </a:r>
          </a:p>
          <a:p>
            <a:r>
              <a:rPr lang="en-US" sz="3000">
                <a:latin typeface="Avenir Medium"/>
                <a:cs typeface="Avenir Medium"/>
              </a:rPr>
              <a:t>In some cases, a customizable feature may replace one or more default features</a:t>
            </a:r>
          </a:p>
          <a:p>
            <a:endParaRPr lang="en-US" sz="3000">
              <a:latin typeface="Avenir Medium"/>
              <a:cs typeface="Avenir Medium"/>
            </a:endParaRPr>
          </a:p>
        </p:txBody>
      </p:sp>
    </p:spTree>
    <p:extLst>
      <p:ext uri="{BB962C8B-B14F-4D97-AF65-F5344CB8AC3E}">
        <p14:creationId xmlns:p14="http://schemas.microsoft.com/office/powerpoint/2010/main" val="1390770241"/>
      </p:ext>
    </p:extLst>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14400"/>
          </a:xfrm>
        </p:spPr>
        <p:txBody>
          <a:bodyPr anchor="ctr">
            <a:normAutofit/>
          </a:bodyPr>
          <a:lstStyle/>
          <a:p>
            <a:pPr algn="ctr"/>
            <a:r>
              <a:rPr lang="ro-RO" sz="3600" b="1" dirty="0">
                <a:latin typeface="American Typewriter"/>
                <a:ea typeface="Arial Unicode MS" panose="020B0604020202020204" pitchFamily="34" charset="-128"/>
                <a:cs typeface="American Typewriter"/>
              </a:rPr>
              <a:t>06 –</a:t>
            </a:r>
            <a:r>
              <a:rPr lang="ro-RO" sz="3600" b="1" dirty="0" err="1">
                <a:latin typeface="American Typewriter"/>
                <a:ea typeface="Arial Unicode MS" panose="020B0604020202020204" pitchFamily="34" charset="-128"/>
                <a:cs typeface="American Typewriter"/>
              </a:rPr>
              <a:t>configurations</a:t>
            </a:r>
            <a:r>
              <a:rPr lang="ro-RO" sz="3600" b="1" dirty="0">
                <a:latin typeface="American Typewriter"/>
                <a:ea typeface="Arial Unicode MS" panose="020B0604020202020204" pitchFamily="34" charset="-128"/>
                <a:cs typeface="American Typewriter"/>
              </a:rPr>
              <a:t> </a:t>
            </a:r>
            <a:r>
              <a:rPr lang="ro-RO" sz="3600" dirty="0">
                <a:latin typeface="American Typewriter"/>
                <a:ea typeface="Arial Unicode MS" panose="020B0604020202020204" pitchFamily="34" charset="-128"/>
                <a:cs typeface="American Typewriter"/>
              </a:rPr>
              <a:t>(E-R)</a:t>
            </a:r>
          </a:p>
        </p:txBody>
      </p:sp>
      <p:pic>
        <p:nvPicPr>
          <p:cNvPr id="3" name="Picture 2"/>
          <p:cNvPicPr>
            <a:picLocks noChangeAspect="1"/>
          </p:cNvPicPr>
          <p:nvPr/>
        </p:nvPicPr>
        <p:blipFill>
          <a:blip r:embed="rId2"/>
          <a:stretch>
            <a:fillRect/>
          </a:stretch>
        </p:blipFill>
        <p:spPr>
          <a:xfrm>
            <a:off x="0" y="914400"/>
            <a:ext cx="9144000" cy="5943600"/>
          </a:xfrm>
          <a:prstGeom prst="rect">
            <a:avLst/>
          </a:prstGeom>
        </p:spPr>
      </p:pic>
    </p:spTree>
    <p:extLst>
      <p:ext uri="{BB962C8B-B14F-4D97-AF65-F5344CB8AC3E}">
        <p14:creationId xmlns:p14="http://schemas.microsoft.com/office/powerpoint/2010/main" val="410537150"/>
      </p:ext>
    </p:extLst>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chor="ctr">
            <a:normAutofit/>
          </a:bodyPr>
          <a:lstStyle/>
          <a:p>
            <a:pPr algn="ctr"/>
            <a:r>
              <a:rPr lang="en-US" sz="3600">
                <a:latin typeface="American Typewriter"/>
                <a:ea typeface="Arial Unicode MS" panose="020B0604020202020204" pitchFamily="34" charset="-128"/>
                <a:cs typeface="American Typewriter"/>
              </a:rPr>
              <a:t>Offers &amp; discounts</a:t>
            </a:r>
          </a:p>
        </p:txBody>
      </p:sp>
      <p:sp>
        <p:nvSpPr>
          <p:cNvPr id="3" name="Content Placeholder 2"/>
          <p:cNvSpPr>
            <a:spLocks noGrp="1"/>
          </p:cNvSpPr>
          <p:nvPr>
            <p:ph idx="1"/>
          </p:nvPr>
        </p:nvSpPr>
        <p:spPr>
          <a:xfrm>
            <a:off x="609600" y="1219200"/>
            <a:ext cx="8534400" cy="5638800"/>
          </a:xfrm>
        </p:spPr>
        <p:txBody>
          <a:bodyPr>
            <a:normAutofit fontScale="77500" lnSpcReduction="20000"/>
          </a:bodyPr>
          <a:lstStyle/>
          <a:p>
            <a:r>
              <a:rPr lang="en-US" sz="3000">
                <a:latin typeface="Avenir Medium"/>
                <a:cs typeface="Avenir Medium"/>
              </a:rPr>
              <a:t>Companies use a large variety of offers to discounts for (hopefully) boosting the sales</a:t>
            </a:r>
          </a:p>
          <a:p>
            <a:r>
              <a:rPr lang="en-US" sz="3000">
                <a:latin typeface="Avenir Medium"/>
                <a:cs typeface="Avenir Medium"/>
              </a:rPr>
              <a:t>07a: discounts based on invoice (order) range of values - a discount percentage is defined for every range of values; the discount amount is computed multiplying invoice amount by the discount percentage of the range corresponding to the current invoice amount</a:t>
            </a:r>
          </a:p>
          <a:p>
            <a:r>
              <a:rPr lang="en-US" sz="3000">
                <a:latin typeface="Avenir Medium"/>
                <a:cs typeface="Avenir Medium"/>
              </a:rPr>
              <a:t>07b: each time a customer buys N1 units of product P1, N2 units of product P2 will be offered free of charge; P1 and P2 can be the same (free products can be the same with the product that is bought)</a:t>
            </a:r>
          </a:p>
          <a:p>
            <a:r>
              <a:rPr lang="en-US" sz="3000">
                <a:latin typeface="Avenir Medium"/>
                <a:cs typeface="Avenir Medium"/>
              </a:rPr>
              <a:t>07c (generalization of 07b): each time a customer buys NPB1 units of product PB1 </a:t>
            </a:r>
            <a:r>
              <a:rPr lang="en-US" sz="3000" i="1">
                <a:latin typeface="Avenir Medium"/>
                <a:cs typeface="Avenir Medium"/>
              </a:rPr>
              <a:t>and</a:t>
            </a:r>
            <a:r>
              <a:rPr lang="en-US" sz="3000">
                <a:latin typeface="Avenir Medium"/>
                <a:cs typeface="Avenir Medium"/>
              </a:rPr>
              <a:t> NPB2 units of product PB2 </a:t>
            </a:r>
            <a:r>
              <a:rPr lang="en-US" sz="3000" i="1">
                <a:latin typeface="Avenir Medium"/>
                <a:cs typeface="Avenir Medium"/>
              </a:rPr>
              <a:t>and</a:t>
            </a:r>
            <a:r>
              <a:rPr lang="en-US" sz="3000">
                <a:latin typeface="Avenir Medium"/>
                <a:cs typeface="Avenir Medium"/>
              </a:rPr>
              <a:t> ... </a:t>
            </a:r>
            <a:r>
              <a:rPr lang="en-US" sz="3000" i="1">
                <a:latin typeface="Avenir Medium"/>
                <a:cs typeface="Avenir Medium"/>
              </a:rPr>
              <a:t>and</a:t>
            </a:r>
            <a:r>
              <a:rPr lang="en-US" sz="3000">
                <a:latin typeface="Avenir Medium"/>
                <a:cs typeface="Avenir Medium"/>
              </a:rPr>
              <a:t> NPBk units of product Pbk, then NPO1 units of product PO1 </a:t>
            </a:r>
            <a:r>
              <a:rPr lang="en-US" sz="3000" i="1">
                <a:latin typeface="Avenir Medium"/>
                <a:cs typeface="Avenir Medium"/>
              </a:rPr>
              <a:t>and</a:t>
            </a:r>
            <a:r>
              <a:rPr lang="en-US" sz="3000">
                <a:latin typeface="Avenir Medium"/>
                <a:cs typeface="Avenir Medium"/>
              </a:rPr>
              <a:t> NPO2 units of product PO2 </a:t>
            </a:r>
            <a:r>
              <a:rPr lang="en-US" sz="3000" i="1">
                <a:latin typeface="Avenir Medium"/>
                <a:cs typeface="Avenir Medium"/>
              </a:rPr>
              <a:t>and</a:t>
            </a:r>
            <a:r>
              <a:rPr lang="en-US" sz="3000">
                <a:latin typeface="Avenir Medium"/>
                <a:cs typeface="Avenir Medium"/>
              </a:rPr>
              <a:t> ... </a:t>
            </a:r>
            <a:r>
              <a:rPr lang="en-US" sz="3000" i="1">
                <a:latin typeface="Avenir Medium"/>
                <a:cs typeface="Avenir Medium"/>
              </a:rPr>
              <a:t>and</a:t>
            </a:r>
            <a:r>
              <a:rPr lang="en-US" sz="3000">
                <a:latin typeface="Avenir Medium"/>
                <a:cs typeface="Avenir Medium"/>
              </a:rPr>
              <a:t> NPOm units of product POm will be offered free of charge; PBs and POs can be the same</a:t>
            </a:r>
          </a:p>
        </p:txBody>
      </p:sp>
    </p:spTree>
    <p:extLst>
      <p:ext uri="{BB962C8B-B14F-4D97-AF65-F5344CB8AC3E}">
        <p14:creationId xmlns:p14="http://schemas.microsoft.com/office/powerpoint/2010/main" val="329103786"/>
      </p:ext>
    </p:extLst>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chor="ctr">
            <a:normAutofit fontScale="90000"/>
          </a:bodyPr>
          <a:lstStyle/>
          <a:p>
            <a:pPr algn="ctr"/>
            <a:r>
              <a:rPr lang="en-US" sz="3600">
                <a:latin typeface="American Typewriter"/>
                <a:ea typeface="Arial Unicode MS" panose="020B0604020202020204" pitchFamily="34" charset="-128"/>
                <a:cs typeface="American Typewriter"/>
              </a:rPr>
              <a:t>07a: Discounts based on invoice (order) </a:t>
            </a:r>
            <a:br>
              <a:rPr lang="en-US" sz="3600">
                <a:latin typeface="American Typewriter"/>
                <a:ea typeface="Arial Unicode MS" panose="020B0604020202020204" pitchFamily="34" charset="-128"/>
                <a:cs typeface="American Typewriter"/>
              </a:rPr>
            </a:br>
            <a:r>
              <a:rPr lang="en-US" sz="3600">
                <a:latin typeface="American Typewriter"/>
                <a:ea typeface="Arial Unicode MS" panose="020B0604020202020204" pitchFamily="34" charset="-128"/>
                <a:cs typeface="American Typewriter"/>
              </a:rPr>
              <a:t>range of values</a:t>
            </a:r>
          </a:p>
        </p:txBody>
      </p:sp>
      <p:sp>
        <p:nvSpPr>
          <p:cNvPr id="3" name="Content Placeholder 2"/>
          <p:cNvSpPr>
            <a:spLocks noGrp="1"/>
          </p:cNvSpPr>
          <p:nvPr>
            <p:ph idx="1"/>
          </p:nvPr>
        </p:nvSpPr>
        <p:spPr>
          <a:xfrm>
            <a:off x="0" y="1219200"/>
            <a:ext cx="9144000" cy="5638800"/>
          </a:xfrm>
        </p:spPr>
        <p:txBody>
          <a:bodyPr>
            <a:normAutofit fontScale="70000" lnSpcReduction="20000"/>
          </a:bodyPr>
          <a:lstStyle/>
          <a:p>
            <a:r>
              <a:rPr lang="en-US" sz="3000">
                <a:latin typeface="Avenir Medium"/>
                <a:cs typeface="Avenir Medium"/>
              </a:rPr>
              <a:t>07a: Discounts based on invoice (order) range of values - a discount percentage is defined for every range of values; the discount amount is computed multiplying invoice amount by the discount percentage of the range corresponding to the current invoice amount </a:t>
            </a:r>
          </a:p>
          <a:p>
            <a:r>
              <a:rPr lang="en-US" sz="3000">
                <a:latin typeface="Avenir Medium"/>
                <a:cs typeface="Avenir Medium"/>
              </a:rPr>
              <a:t>New entities:</a:t>
            </a:r>
          </a:p>
          <a:p>
            <a:pPr lvl="1"/>
            <a:r>
              <a:rPr lang="en-US" sz="2600" i="1">
                <a:latin typeface="Avenir Medium"/>
                <a:cs typeface="Avenir Medium"/>
              </a:rPr>
              <a:t>discount_val_range</a:t>
            </a:r>
            <a:r>
              <a:rPr lang="en-US" sz="2600">
                <a:latin typeface="Avenir Medium"/>
                <a:cs typeface="Avenir Medium"/>
              </a:rPr>
              <a:t> contains general information about this type of discounts; when ranges or percentages are changes, a new record is added in this entity (its corresponding table)</a:t>
            </a:r>
          </a:p>
          <a:p>
            <a:pPr lvl="1"/>
            <a:r>
              <a:rPr lang="en-US" sz="2600" i="1">
                <a:latin typeface="Avenir Medium"/>
                <a:cs typeface="Avenir Medium"/>
              </a:rPr>
              <a:t>range_of_value</a:t>
            </a:r>
            <a:r>
              <a:rPr lang="en-US" sz="2600">
                <a:latin typeface="Avenir Medium"/>
                <a:cs typeface="Avenir Medium"/>
              </a:rPr>
              <a:t> – defines the ranges of values and the corresponding discount percent for each range</a:t>
            </a:r>
          </a:p>
          <a:p>
            <a:r>
              <a:rPr lang="ro-RO" sz="3000">
                <a:latin typeface="Avenir Medium"/>
                <a:cs typeface="Avenir Medium"/>
              </a:rPr>
              <a:t>New attribute:</a:t>
            </a:r>
          </a:p>
          <a:p>
            <a:pPr lvl="1"/>
            <a:r>
              <a:rPr lang="ro-RO" sz="2600" i="1">
                <a:latin typeface="Avenir Medium"/>
                <a:cs typeface="Avenir Medium"/>
              </a:rPr>
              <a:t>discount_on_value</a:t>
            </a:r>
            <a:r>
              <a:rPr lang="ro-RO" sz="2600">
                <a:latin typeface="Avenir Medium"/>
                <a:cs typeface="Avenir Medium"/>
              </a:rPr>
              <a:t> in entity </a:t>
            </a:r>
            <a:r>
              <a:rPr lang="ro-RO" sz="2600" i="1">
                <a:latin typeface="Avenir Medium"/>
                <a:cs typeface="Avenir Medium"/>
              </a:rPr>
              <a:t>invoice</a:t>
            </a:r>
          </a:p>
          <a:p>
            <a:r>
              <a:rPr lang="ro-RO" sz="3000">
                <a:latin typeface="Avenir Medium"/>
                <a:cs typeface="Avenir Medium"/>
              </a:rPr>
              <a:t>Example: </a:t>
            </a:r>
          </a:p>
          <a:p>
            <a:pPr lvl="1"/>
            <a:r>
              <a:rPr lang="ro-RO" sz="2600">
                <a:latin typeface="Avenir Medium"/>
                <a:cs typeface="Avenir Medium"/>
              </a:rPr>
              <a:t>Starting with 2016-01-01 the seller offers the following discounts:</a:t>
            </a:r>
          </a:p>
          <a:p>
            <a:pPr lvl="2"/>
            <a:r>
              <a:rPr lang="ro-RO" sz="2200">
                <a:latin typeface="Avenir Medium"/>
                <a:cs typeface="Avenir Medium"/>
              </a:rPr>
              <a:t>for invoices with an amount between 1500 and 3000: 3% (of the invoice amount)</a:t>
            </a:r>
          </a:p>
          <a:p>
            <a:pPr lvl="2"/>
            <a:r>
              <a:rPr lang="ro-RO" sz="2200">
                <a:latin typeface="Avenir Medium"/>
                <a:cs typeface="Avenir Medium"/>
              </a:rPr>
              <a:t>for invoices with an amount greater than 3000: 5% (of the invoice amount)</a:t>
            </a:r>
          </a:p>
          <a:p>
            <a:pPr lvl="1"/>
            <a:r>
              <a:rPr lang="ro-RO" sz="2600">
                <a:latin typeface="Avenir Medium"/>
                <a:cs typeface="Avenir Medium"/>
              </a:rPr>
              <a:t>The total amount of invoice 345678 issued on 2016-01-10 is 5000 lei. For this invoice the discount amount is 5000 * 5% = 250 lei</a:t>
            </a:r>
          </a:p>
          <a:p>
            <a:endParaRPr lang="ro-RO" sz="3000">
              <a:latin typeface="Avenir Medium"/>
              <a:cs typeface="Avenir Medium"/>
            </a:endParaRPr>
          </a:p>
          <a:p>
            <a:endParaRPr lang="en-US" sz="3000">
              <a:latin typeface="Avenir Medium"/>
              <a:cs typeface="Avenir Medium"/>
            </a:endParaRPr>
          </a:p>
        </p:txBody>
      </p:sp>
    </p:spTree>
    <p:extLst>
      <p:ext uri="{BB962C8B-B14F-4D97-AF65-F5344CB8AC3E}">
        <p14:creationId xmlns:p14="http://schemas.microsoft.com/office/powerpoint/2010/main" val="2903267757"/>
      </p:ext>
    </p:extLst>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44000" cy="1143000"/>
          </a:xfrm>
        </p:spPr>
        <p:txBody>
          <a:bodyPr anchor="ctr">
            <a:normAutofit fontScale="90000"/>
          </a:bodyPr>
          <a:lstStyle/>
          <a:p>
            <a:pPr algn="ctr"/>
            <a:r>
              <a:rPr lang="en-US" sz="3600" b="1" dirty="0">
                <a:latin typeface="American Typewriter"/>
                <a:ea typeface="Arial Unicode MS" panose="020B0604020202020204" pitchFamily="34" charset="-128"/>
                <a:cs typeface="American Typewriter"/>
              </a:rPr>
              <a:t>07a_discounts_on_range_of_values </a:t>
            </a:r>
            <a:r>
              <a:rPr lang="en-US" sz="3600" dirty="0">
                <a:latin typeface="American Typewriter"/>
                <a:ea typeface="Arial Unicode MS" panose="020B0604020202020204" pitchFamily="34" charset="-128"/>
                <a:cs typeface="American Typewriter"/>
              </a:rPr>
              <a:t>(E-R Diagram)</a:t>
            </a:r>
          </a:p>
        </p:txBody>
      </p:sp>
      <p:pic>
        <p:nvPicPr>
          <p:cNvPr id="5" name="Picture 4"/>
          <p:cNvPicPr>
            <a:picLocks noChangeAspect="1"/>
          </p:cNvPicPr>
          <p:nvPr/>
        </p:nvPicPr>
        <p:blipFill>
          <a:blip r:embed="rId2"/>
          <a:stretch>
            <a:fillRect/>
          </a:stretch>
        </p:blipFill>
        <p:spPr>
          <a:xfrm>
            <a:off x="1892300" y="1828800"/>
            <a:ext cx="5803900" cy="3987800"/>
          </a:xfrm>
          <a:prstGeom prst="rect">
            <a:avLst/>
          </a:prstGeom>
        </p:spPr>
      </p:pic>
    </p:spTree>
    <p:extLst>
      <p:ext uri="{BB962C8B-B14F-4D97-AF65-F5344CB8AC3E}">
        <p14:creationId xmlns:p14="http://schemas.microsoft.com/office/powerpoint/2010/main" val="1706366615"/>
      </p:ext>
    </p:extLst>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chor="ctr">
            <a:normAutofit/>
          </a:bodyPr>
          <a:lstStyle/>
          <a:p>
            <a:pPr algn="ctr"/>
            <a:r>
              <a:rPr lang="en-US" sz="3600">
                <a:latin typeface="American Typewriter"/>
                <a:ea typeface="Arial Unicode MS" panose="020B0604020202020204" pitchFamily="34" charset="-128"/>
                <a:cs typeface="American Typewriter"/>
              </a:rPr>
              <a:t>07b Product bought, product offered</a:t>
            </a:r>
          </a:p>
        </p:txBody>
      </p:sp>
      <p:sp>
        <p:nvSpPr>
          <p:cNvPr id="3" name="Content Placeholder 2"/>
          <p:cNvSpPr>
            <a:spLocks noGrp="1"/>
          </p:cNvSpPr>
          <p:nvPr>
            <p:ph idx="1"/>
          </p:nvPr>
        </p:nvSpPr>
        <p:spPr>
          <a:xfrm>
            <a:off x="609600" y="1219200"/>
            <a:ext cx="8534400" cy="5638800"/>
          </a:xfrm>
        </p:spPr>
        <p:txBody>
          <a:bodyPr>
            <a:normAutofit fontScale="70000" lnSpcReduction="20000"/>
          </a:bodyPr>
          <a:lstStyle/>
          <a:p>
            <a:r>
              <a:rPr lang="en-US" sz="3000">
                <a:latin typeface="Avenir Medium"/>
                <a:cs typeface="Avenir Medium"/>
              </a:rPr>
              <a:t>07b: each time a customer buys N1 units of product P1, N2 units of product P2 will be offered free of charge; P1 and P2 can be the same (free products can be the same with the product that is bought)</a:t>
            </a:r>
          </a:p>
          <a:p>
            <a:r>
              <a:rPr lang="en-US" sz="3000">
                <a:latin typeface="Avenir Medium"/>
                <a:cs typeface="Avenir Medium"/>
              </a:rPr>
              <a:t>New entities:</a:t>
            </a:r>
          </a:p>
          <a:p>
            <a:pPr lvl="1"/>
            <a:r>
              <a:rPr lang="en-US" sz="2600" i="1">
                <a:latin typeface="Avenir Medium"/>
                <a:cs typeface="Avenir Medium"/>
              </a:rPr>
              <a:t>prod_offer </a:t>
            </a:r>
            <a:r>
              <a:rPr lang="en-US" sz="2600">
                <a:latin typeface="Avenir Medium"/>
                <a:cs typeface="Avenir Medium"/>
              </a:rPr>
              <a:t>contains the pair product bought – product offered and also the quantities of these two products (what is the quantity of product bought that triggers the offer and how many units of P2 are offered free of charge)</a:t>
            </a:r>
          </a:p>
          <a:p>
            <a:pPr lvl="1"/>
            <a:r>
              <a:rPr lang="en-US" sz="2600">
                <a:latin typeface="Avenir Medium"/>
                <a:cs typeface="Avenir Medium"/>
              </a:rPr>
              <a:t>Discount replaces discount_val_range, because this time this entity contain general information of both types of discounts</a:t>
            </a:r>
          </a:p>
          <a:p>
            <a:r>
              <a:rPr lang="ro-RO" sz="3000">
                <a:latin typeface="Avenir Medium"/>
                <a:cs typeface="Avenir Medium"/>
              </a:rPr>
              <a:t>New attributes:</a:t>
            </a:r>
          </a:p>
          <a:p>
            <a:pPr lvl="1"/>
            <a:r>
              <a:rPr lang="ro-RO" sz="2600" i="1">
                <a:latin typeface="Avenir Medium"/>
                <a:cs typeface="Avenir Medium"/>
              </a:rPr>
              <a:t>discount_on_prods</a:t>
            </a:r>
            <a:r>
              <a:rPr lang="ro-RO" sz="2600">
                <a:latin typeface="Avenir Medium"/>
                <a:cs typeface="Avenir Medium"/>
              </a:rPr>
              <a:t> in entity </a:t>
            </a:r>
            <a:r>
              <a:rPr lang="ro-RO" sz="2600" i="1">
                <a:latin typeface="Avenir Medium"/>
                <a:cs typeface="Avenir Medium"/>
              </a:rPr>
              <a:t>invoice</a:t>
            </a:r>
          </a:p>
          <a:p>
            <a:pPr lvl="1"/>
            <a:r>
              <a:rPr lang="ro-RO" sz="2600" i="1">
                <a:latin typeface="Avenir Medium"/>
                <a:cs typeface="Avenir Medium"/>
              </a:rPr>
              <a:t>row_discount</a:t>
            </a:r>
            <a:r>
              <a:rPr lang="ro-RO" sz="2600">
                <a:latin typeface="Avenir Medium"/>
                <a:cs typeface="Avenir Medium"/>
              </a:rPr>
              <a:t> in entity </a:t>
            </a:r>
            <a:r>
              <a:rPr lang="ro-RO" sz="2600" i="1">
                <a:latin typeface="Avenir Medium"/>
                <a:cs typeface="Avenir Medium"/>
              </a:rPr>
              <a:t>invoice_detail</a:t>
            </a:r>
          </a:p>
          <a:p>
            <a:r>
              <a:rPr lang="ro-RO" sz="3000">
                <a:latin typeface="Avenir Medium"/>
                <a:cs typeface="Avenir Medium"/>
              </a:rPr>
              <a:t>Examples: </a:t>
            </a:r>
          </a:p>
          <a:p>
            <a:pPr lvl="1"/>
            <a:r>
              <a:rPr lang="ro-RO" sz="2600">
                <a:latin typeface="Avenir Medium"/>
                <a:cs typeface="Avenir Medium"/>
              </a:rPr>
              <a:t>Starting with 2016-01-01 the seller offers two new types of discounts:</a:t>
            </a:r>
          </a:p>
          <a:p>
            <a:pPr lvl="2"/>
            <a:r>
              <a:rPr lang="ro-RO" sz="2200">
                <a:latin typeface="Avenir Medium"/>
                <a:cs typeface="Avenir Medium"/>
              </a:rPr>
              <a:t>When a customer buys a notebook </a:t>
            </a:r>
            <a:r>
              <a:rPr lang="ro-RO" sz="2200" i="1">
                <a:latin typeface="Avenir Medium"/>
                <a:cs typeface="Avenir Medium"/>
              </a:rPr>
              <a:t>Lenovo XYZ </a:t>
            </a:r>
            <a:r>
              <a:rPr lang="ro-RO" sz="2200">
                <a:latin typeface="Avenir Medium"/>
                <a:cs typeface="Avenir Medium"/>
              </a:rPr>
              <a:t>a backpack </a:t>
            </a:r>
            <a:r>
              <a:rPr lang="ro-RO" sz="2200" i="1">
                <a:latin typeface="Avenir Medium"/>
                <a:cs typeface="Avenir Medium"/>
              </a:rPr>
              <a:t>Carry_Me ZZZ</a:t>
            </a:r>
            <a:r>
              <a:rPr lang="ro-RO" sz="2200">
                <a:latin typeface="Avenir Medium"/>
                <a:cs typeface="Avenir Medium"/>
              </a:rPr>
              <a:t> is offered free of charge  </a:t>
            </a:r>
          </a:p>
          <a:p>
            <a:pPr lvl="2"/>
            <a:r>
              <a:rPr lang="ro-RO" sz="2200">
                <a:latin typeface="Avenir Medium"/>
                <a:cs typeface="Avenir Medium"/>
              </a:rPr>
              <a:t>When a customer buys two reams (of paper) </a:t>
            </a:r>
            <a:r>
              <a:rPr lang="ro-RO" sz="2200" i="1">
                <a:latin typeface="Avenir Medium"/>
                <a:cs typeface="Avenir Medium"/>
              </a:rPr>
              <a:t>Paperback_Writer </a:t>
            </a:r>
            <a:r>
              <a:rPr lang="ro-RO" sz="2200">
                <a:latin typeface="Avenir Medium"/>
                <a:cs typeface="Avenir Medium"/>
              </a:rPr>
              <a:t>another one is offered for free</a:t>
            </a:r>
            <a:endParaRPr lang="ro-RO" sz="3000">
              <a:latin typeface="Avenir Medium"/>
              <a:cs typeface="Avenir Medium"/>
            </a:endParaRPr>
          </a:p>
          <a:p>
            <a:endParaRPr lang="en-US" sz="3000">
              <a:latin typeface="Avenir Medium"/>
              <a:cs typeface="Avenir Medium"/>
            </a:endParaRPr>
          </a:p>
        </p:txBody>
      </p:sp>
    </p:spTree>
    <p:extLst>
      <p:ext uri="{BB962C8B-B14F-4D97-AF65-F5344CB8AC3E}">
        <p14:creationId xmlns:p14="http://schemas.microsoft.com/office/powerpoint/2010/main" val="2226348388"/>
      </p:ext>
    </p:extLst>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90600" y="1073182"/>
            <a:ext cx="7461850" cy="5784818"/>
          </a:xfrm>
          <a:prstGeom prst="rect">
            <a:avLst/>
          </a:prstGeom>
        </p:spPr>
      </p:pic>
      <p:sp>
        <p:nvSpPr>
          <p:cNvPr id="2" name="Title 1"/>
          <p:cNvSpPr>
            <a:spLocks noGrp="1"/>
          </p:cNvSpPr>
          <p:nvPr>
            <p:ph type="title"/>
          </p:nvPr>
        </p:nvSpPr>
        <p:spPr>
          <a:xfrm>
            <a:off x="0" y="0"/>
            <a:ext cx="9144000" cy="1371600"/>
          </a:xfrm>
        </p:spPr>
        <p:txBody>
          <a:bodyPr anchor="ctr">
            <a:normAutofit/>
          </a:bodyPr>
          <a:lstStyle/>
          <a:p>
            <a:pPr algn="ctr"/>
            <a:r>
              <a:rPr lang="en-US" sz="3600" b="1" dirty="0">
                <a:latin typeface="American Typewriter"/>
                <a:ea typeface="Arial Unicode MS" panose="020B0604020202020204" pitchFamily="34" charset="-128"/>
                <a:cs typeface="American Typewriter"/>
              </a:rPr>
              <a:t>07b_product_bought_product_offered</a:t>
            </a:r>
            <a:r>
              <a:rPr lang="en-US" sz="3600" dirty="0">
                <a:latin typeface="American Typewriter"/>
                <a:ea typeface="Arial Unicode MS" panose="020B0604020202020204" pitchFamily="34" charset="-128"/>
                <a:cs typeface="American Typewriter"/>
              </a:rPr>
              <a:t> (E-R)</a:t>
            </a:r>
          </a:p>
        </p:txBody>
      </p:sp>
    </p:spTree>
    <p:extLst>
      <p:ext uri="{BB962C8B-B14F-4D97-AF65-F5344CB8AC3E}">
        <p14:creationId xmlns:p14="http://schemas.microsoft.com/office/powerpoint/2010/main" val="2966585988"/>
      </p:ext>
    </p:extLst>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chor="ctr">
            <a:normAutofit/>
          </a:bodyPr>
          <a:lstStyle/>
          <a:p>
            <a:pPr algn="ctr"/>
            <a:r>
              <a:rPr lang="en-US" sz="3600">
                <a:latin typeface="American Typewriter"/>
                <a:ea typeface="Arial Unicode MS" panose="020B0604020202020204" pitchFamily="34" charset="-128"/>
                <a:cs typeface="American Typewriter"/>
              </a:rPr>
              <a:t>07c Products bought, products offered</a:t>
            </a:r>
          </a:p>
        </p:txBody>
      </p:sp>
      <p:sp>
        <p:nvSpPr>
          <p:cNvPr id="3" name="Content Placeholder 2"/>
          <p:cNvSpPr>
            <a:spLocks noGrp="1"/>
          </p:cNvSpPr>
          <p:nvPr>
            <p:ph idx="1"/>
          </p:nvPr>
        </p:nvSpPr>
        <p:spPr>
          <a:xfrm>
            <a:off x="609600" y="1219200"/>
            <a:ext cx="8534400" cy="5638800"/>
          </a:xfrm>
        </p:spPr>
        <p:txBody>
          <a:bodyPr>
            <a:normAutofit fontScale="77500" lnSpcReduction="20000"/>
          </a:bodyPr>
          <a:lstStyle/>
          <a:p>
            <a:r>
              <a:rPr lang="en-US" sz="3000">
                <a:latin typeface="Avenir Medium"/>
                <a:cs typeface="Avenir Medium"/>
              </a:rPr>
              <a:t>Is a generalization of 07b: each time a customer buys NPB1 units of product PB1 </a:t>
            </a:r>
            <a:r>
              <a:rPr lang="en-US" sz="3000" i="1">
                <a:latin typeface="Avenir Medium"/>
                <a:cs typeface="Avenir Medium"/>
              </a:rPr>
              <a:t>and</a:t>
            </a:r>
            <a:r>
              <a:rPr lang="en-US" sz="3000">
                <a:latin typeface="Avenir Medium"/>
                <a:cs typeface="Avenir Medium"/>
              </a:rPr>
              <a:t> NPB2 units of product PB2 </a:t>
            </a:r>
            <a:r>
              <a:rPr lang="en-US" sz="3000" i="1">
                <a:latin typeface="Avenir Medium"/>
                <a:cs typeface="Avenir Medium"/>
              </a:rPr>
              <a:t>and</a:t>
            </a:r>
            <a:r>
              <a:rPr lang="en-US" sz="3000">
                <a:latin typeface="Avenir Medium"/>
                <a:cs typeface="Avenir Medium"/>
              </a:rPr>
              <a:t> ... </a:t>
            </a:r>
            <a:r>
              <a:rPr lang="en-US" sz="3000" i="1">
                <a:latin typeface="Avenir Medium"/>
                <a:cs typeface="Avenir Medium"/>
              </a:rPr>
              <a:t>and</a:t>
            </a:r>
            <a:r>
              <a:rPr lang="en-US" sz="3000">
                <a:latin typeface="Avenir Medium"/>
                <a:cs typeface="Avenir Medium"/>
              </a:rPr>
              <a:t> NPBk units of product Pbk, then NPO1 units of product PO1 </a:t>
            </a:r>
            <a:r>
              <a:rPr lang="en-US" sz="3000" i="1">
                <a:latin typeface="Avenir Medium"/>
                <a:cs typeface="Avenir Medium"/>
              </a:rPr>
              <a:t>and</a:t>
            </a:r>
            <a:r>
              <a:rPr lang="en-US" sz="3000">
                <a:latin typeface="Avenir Medium"/>
                <a:cs typeface="Avenir Medium"/>
              </a:rPr>
              <a:t> NPO2 units of product PO2 </a:t>
            </a:r>
            <a:r>
              <a:rPr lang="en-US" sz="3000" i="1">
                <a:latin typeface="Avenir Medium"/>
                <a:cs typeface="Avenir Medium"/>
              </a:rPr>
              <a:t>and</a:t>
            </a:r>
            <a:r>
              <a:rPr lang="en-US" sz="3000">
                <a:latin typeface="Avenir Medium"/>
                <a:cs typeface="Avenir Medium"/>
              </a:rPr>
              <a:t> ... </a:t>
            </a:r>
            <a:r>
              <a:rPr lang="en-US" sz="3000" i="1">
                <a:latin typeface="Avenir Medium"/>
                <a:cs typeface="Avenir Medium"/>
              </a:rPr>
              <a:t>and</a:t>
            </a:r>
            <a:r>
              <a:rPr lang="en-US" sz="3000">
                <a:latin typeface="Avenir Medium"/>
                <a:cs typeface="Avenir Medium"/>
              </a:rPr>
              <a:t> NPOm units of product POm will be offered free of charge; PBs and POs can be the same</a:t>
            </a:r>
          </a:p>
          <a:p>
            <a:endParaRPr lang="en-US" sz="3000">
              <a:latin typeface="Avenir Medium"/>
              <a:cs typeface="Avenir Medium"/>
            </a:endParaRPr>
          </a:p>
          <a:p>
            <a:r>
              <a:rPr lang="en-US" sz="3000">
                <a:latin typeface="Avenir Medium"/>
                <a:cs typeface="Avenir Medium"/>
              </a:rPr>
              <a:t>New entities:</a:t>
            </a:r>
          </a:p>
          <a:p>
            <a:pPr lvl="1"/>
            <a:r>
              <a:rPr lang="en-US" sz="2600" i="1">
                <a:latin typeface="Avenir Medium"/>
                <a:cs typeface="Avenir Medium"/>
              </a:rPr>
              <a:t>bought_prod_in_offer </a:t>
            </a:r>
            <a:r>
              <a:rPr lang="en-US" sz="2600">
                <a:latin typeface="Avenir Medium"/>
                <a:cs typeface="Avenir Medium"/>
              </a:rPr>
              <a:t>contains the condition for the discount to be applied (NPB1 units of product PB1 and NPB2 units of product PB2 and ... and NPBk units of product Pbk)</a:t>
            </a:r>
          </a:p>
          <a:p>
            <a:pPr lvl="1"/>
            <a:r>
              <a:rPr lang="en-US" sz="2600" i="1">
                <a:latin typeface="Avenir Medium"/>
                <a:cs typeface="Avenir Medium"/>
              </a:rPr>
              <a:t>free_prod_in_offer</a:t>
            </a:r>
            <a:r>
              <a:rPr lang="en-US" sz="2600">
                <a:latin typeface="Avenir Medium"/>
                <a:cs typeface="Avenir Medium"/>
              </a:rPr>
              <a:t> stores  the the products offered as a discount (NPO1 units of product PO1 and NPO2 units of product PO2 and ... and NPOm units of product POm )</a:t>
            </a:r>
          </a:p>
          <a:p>
            <a:r>
              <a:rPr lang="ro-RO" sz="3000">
                <a:latin typeface="Avenir Medium"/>
                <a:cs typeface="Avenir Medium"/>
              </a:rPr>
              <a:t>Attributes romoved:</a:t>
            </a:r>
          </a:p>
          <a:p>
            <a:pPr lvl="1"/>
            <a:r>
              <a:rPr lang="ro-RO" sz="2600" i="1">
                <a:latin typeface="Avenir Medium"/>
                <a:cs typeface="Avenir Medium"/>
              </a:rPr>
              <a:t>quantity_bought</a:t>
            </a:r>
            <a:r>
              <a:rPr lang="ro-RO" sz="2600">
                <a:latin typeface="Avenir Medium"/>
                <a:cs typeface="Avenir Medium"/>
              </a:rPr>
              <a:t> in entity </a:t>
            </a:r>
            <a:r>
              <a:rPr lang="ro-RO" sz="2600" i="1">
                <a:latin typeface="Avenir Medium"/>
                <a:cs typeface="Avenir Medium"/>
              </a:rPr>
              <a:t>prod_offer</a:t>
            </a:r>
          </a:p>
          <a:p>
            <a:pPr lvl="1"/>
            <a:r>
              <a:rPr lang="ro-RO" sz="2600" i="1">
                <a:latin typeface="Avenir Medium"/>
                <a:cs typeface="Avenir Medium"/>
              </a:rPr>
              <a:t>quantity_offered</a:t>
            </a:r>
            <a:r>
              <a:rPr lang="ro-RO" sz="2600">
                <a:latin typeface="Avenir Medium"/>
                <a:cs typeface="Avenir Medium"/>
              </a:rPr>
              <a:t> in entity </a:t>
            </a:r>
            <a:r>
              <a:rPr lang="ro-RO" sz="2600" i="1">
                <a:latin typeface="Avenir Medium"/>
                <a:cs typeface="Avenir Medium"/>
              </a:rPr>
              <a:t>prod_offer</a:t>
            </a:r>
          </a:p>
        </p:txBody>
      </p:sp>
    </p:spTree>
    <p:extLst>
      <p:ext uri="{BB962C8B-B14F-4D97-AF65-F5344CB8AC3E}">
        <p14:creationId xmlns:p14="http://schemas.microsoft.com/office/powerpoint/2010/main" val="4011845700"/>
      </p:ext>
    </p:extLst>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915400" cy="1143000"/>
          </a:xfrm>
        </p:spPr>
        <p:txBody>
          <a:bodyPr anchor="ctr">
            <a:normAutofit fontScale="90000"/>
          </a:bodyPr>
          <a:lstStyle/>
          <a:p>
            <a:pPr algn="ctr"/>
            <a:r>
              <a:rPr lang="en-US" sz="3600" b="1" dirty="0">
                <a:latin typeface="American Typewriter"/>
                <a:ea typeface="Arial Unicode MS" panose="020B0604020202020204" pitchFamily="34" charset="-128"/>
                <a:cs typeface="American Typewriter"/>
              </a:rPr>
              <a:t>07c_products_bought_products_offered</a:t>
            </a:r>
            <a:br>
              <a:rPr lang="en-US" sz="3600" dirty="0">
                <a:latin typeface="American Typewriter"/>
                <a:ea typeface="Arial Unicode MS" panose="020B0604020202020204" pitchFamily="34" charset="-128"/>
                <a:cs typeface="American Typewriter"/>
              </a:rPr>
            </a:br>
            <a:r>
              <a:rPr lang="en-US" sz="3600" dirty="0">
                <a:latin typeface="American Typewriter"/>
                <a:ea typeface="Arial Unicode MS" panose="020B0604020202020204" pitchFamily="34" charset="-128"/>
                <a:cs typeface="American Typewriter"/>
              </a:rPr>
              <a:t>E-R Diagram</a:t>
            </a:r>
          </a:p>
        </p:txBody>
      </p:sp>
      <p:pic>
        <p:nvPicPr>
          <p:cNvPr id="4" name="Picture 3"/>
          <p:cNvPicPr>
            <a:picLocks noChangeAspect="1"/>
          </p:cNvPicPr>
          <p:nvPr/>
        </p:nvPicPr>
        <p:blipFill>
          <a:blip r:embed="rId2"/>
          <a:stretch>
            <a:fillRect/>
          </a:stretch>
        </p:blipFill>
        <p:spPr>
          <a:xfrm>
            <a:off x="0" y="1880324"/>
            <a:ext cx="9144000" cy="3910876"/>
          </a:xfrm>
          <a:prstGeom prst="rect">
            <a:avLst/>
          </a:prstGeom>
        </p:spPr>
      </p:pic>
    </p:spTree>
    <p:extLst>
      <p:ext uri="{BB962C8B-B14F-4D97-AF65-F5344CB8AC3E}">
        <p14:creationId xmlns:p14="http://schemas.microsoft.com/office/powerpoint/2010/main" val="3508057424"/>
      </p:ext>
    </p:extLst>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90600"/>
          </a:xfrm>
        </p:spPr>
        <p:txBody>
          <a:bodyPr anchor="ctr">
            <a:normAutofit/>
          </a:bodyPr>
          <a:lstStyle/>
          <a:p>
            <a:pPr algn="ctr"/>
            <a:r>
              <a:rPr lang="en-US" sz="3600">
                <a:latin typeface="American Typewriter"/>
                <a:ea typeface="Arial Unicode MS" panose="020B0604020202020204" pitchFamily="34" charset="-128"/>
                <a:cs typeface="American Typewriter"/>
              </a:rPr>
              <a:t>Other types of Offers &amp; discounts</a:t>
            </a:r>
          </a:p>
        </p:txBody>
      </p:sp>
      <p:sp>
        <p:nvSpPr>
          <p:cNvPr id="3" name="Content Placeholder 2"/>
          <p:cNvSpPr>
            <a:spLocks noGrp="1"/>
          </p:cNvSpPr>
          <p:nvPr>
            <p:ph idx="1"/>
          </p:nvPr>
        </p:nvSpPr>
        <p:spPr>
          <a:xfrm>
            <a:off x="457200" y="1066800"/>
            <a:ext cx="8686800" cy="5791200"/>
          </a:xfrm>
        </p:spPr>
        <p:txBody>
          <a:bodyPr>
            <a:normAutofit fontScale="85000" lnSpcReduction="20000"/>
          </a:bodyPr>
          <a:lstStyle/>
          <a:p>
            <a:r>
              <a:rPr lang="ro-RO" sz="3000">
                <a:latin typeface="Avenir Medium"/>
                <a:cs typeface="Avenir Medium"/>
              </a:rPr>
              <a:t>Offer of a company which rents DVDs/Blurays: </a:t>
            </a:r>
          </a:p>
          <a:p>
            <a:pPr lvl="1"/>
            <a:r>
              <a:rPr lang="ro-RO" sz="2600">
                <a:latin typeface="Avenir Medium"/>
                <a:cs typeface="Avenir Medium"/>
              </a:rPr>
              <a:t>After five paid rented DVD/Bluray, the sixth is free</a:t>
            </a:r>
          </a:p>
          <a:p>
            <a:pPr lvl="1"/>
            <a:r>
              <a:rPr lang="ro-RO" sz="2600">
                <a:latin typeface="Avenir Medium"/>
                <a:cs typeface="Avenir Medium"/>
              </a:rPr>
              <a:t>After seven paid rented DVD/Bluray, the eigth and the nighth are free</a:t>
            </a:r>
          </a:p>
          <a:p>
            <a:r>
              <a:rPr lang="ro-RO" sz="3000">
                <a:latin typeface="Avenir Medium"/>
                <a:cs typeface="Avenir Medium"/>
              </a:rPr>
              <a:t>Offer of a mobile phone company: </a:t>
            </a:r>
          </a:p>
          <a:p>
            <a:pPr lvl="1"/>
            <a:r>
              <a:rPr lang="en-US" sz="2600">
                <a:latin typeface="Avenir Medium"/>
                <a:cs typeface="Avenir Medium"/>
              </a:rPr>
              <a:t>When a customer reaches (in a month) :</a:t>
            </a:r>
          </a:p>
          <a:p>
            <a:pPr lvl="2"/>
            <a:r>
              <a:rPr lang="ro-RO" i="1">
                <a:latin typeface="Avenir Medium"/>
                <a:cs typeface="Avenir Medium"/>
              </a:rPr>
              <a:t>n1</a:t>
            </a:r>
            <a:r>
              <a:rPr lang="ro-RO">
                <a:latin typeface="Avenir Medium"/>
                <a:cs typeface="Avenir Medium"/>
              </a:rPr>
              <a:t> minutes in other national networks </a:t>
            </a:r>
            <a:r>
              <a:rPr lang="en-US">
                <a:latin typeface="Avenir Medium"/>
                <a:cs typeface="Avenir Medium"/>
              </a:rPr>
              <a:t>+</a:t>
            </a:r>
          </a:p>
          <a:p>
            <a:pPr lvl="2"/>
            <a:r>
              <a:rPr lang="ro-RO" i="1">
                <a:latin typeface="Avenir Medium"/>
                <a:cs typeface="Avenir Medium"/>
              </a:rPr>
              <a:t>n2</a:t>
            </a:r>
            <a:r>
              <a:rPr lang="ro-RO">
                <a:latin typeface="Avenir Medium"/>
                <a:cs typeface="Avenir Medium"/>
              </a:rPr>
              <a:t> SMSs</a:t>
            </a:r>
            <a:endParaRPr lang="en-US">
              <a:latin typeface="Avenir Medium"/>
              <a:cs typeface="Avenir Medium"/>
            </a:endParaRPr>
          </a:p>
          <a:p>
            <a:pPr lvl="1"/>
            <a:r>
              <a:rPr lang="ro-RO" sz="2600">
                <a:latin typeface="Avenir Medium"/>
                <a:cs typeface="Avenir Medium"/>
              </a:rPr>
              <a:t>			she/he gets freely: </a:t>
            </a:r>
            <a:endParaRPr lang="en-US" sz="2600">
              <a:latin typeface="Avenir Medium"/>
              <a:cs typeface="Avenir Medium"/>
            </a:endParaRPr>
          </a:p>
          <a:p>
            <a:pPr lvl="2"/>
            <a:r>
              <a:rPr lang="en-US">
                <a:latin typeface="Avenir Medium"/>
                <a:cs typeface="Avenir Medium"/>
              </a:rPr>
              <a:t>Additional </a:t>
            </a:r>
            <a:r>
              <a:rPr lang="en-US" i="1">
                <a:latin typeface="Avenir Medium"/>
                <a:cs typeface="Avenir Medium"/>
              </a:rPr>
              <a:t>m</a:t>
            </a:r>
            <a:r>
              <a:rPr lang="ro-RO" i="1">
                <a:latin typeface="Avenir Medium"/>
                <a:cs typeface="Avenir Medium"/>
              </a:rPr>
              <a:t>1</a:t>
            </a:r>
            <a:r>
              <a:rPr lang="ro-RO">
                <a:latin typeface="Avenir Medium"/>
                <a:cs typeface="Avenir Medium"/>
              </a:rPr>
              <a:t> minutes in national networks </a:t>
            </a:r>
            <a:r>
              <a:rPr lang="en-US">
                <a:latin typeface="Avenir Medium"/>
                <a:cs typeface="Avenir Medium"/>
              </a:rPr>
              <a:t>+</a:t>
            </a:r>
          </a:p>
          <a:p>
            <a:pPr lvl="2"/>
            <a:r>
              <a:rPr lang="en-US">
                <a:latin typeface="Avenir Medium"/>
                <a:cs typeface="Avenir Medium"/>
              </a:rPr>
              <a:t>Additional </a:t>
            </a:r>
            <a:r>
              <a:rPr lang="ro-RO" i="1">
                <a:latin typeface="Avenir Medium"/>
                <a:cs typeface="Avenir Medium"/>
              </a:rPr>
              <a:t>m2</a:t>
            </a:r>
            <a:r>
              <a:rPr lang="ro-RO">
                <a:latin typeface="Avenir Medium"/>
                <a:cs typeface="Avenir Medium"/>
              </a:rPr>
              <a:t> SMSs</a:t>
            </a:r>
          </a:p>
          <a:p>
            <a:endParaRPr lang="ro-RO" sz="3000">
              <a:latin typeface="Avenir Medium"/>
              <a:cs typeface="Avenir Medium"/>
            </a:endParaRPr>
          </a:p>
          <a:p>
            <a:r>
              <a:rPr lang="ro-RO" sz="3000">
                <a:latin typeface="Avenir Medium"/>
                <a:cs typeface="Avenir Medium"/>
              </a:rPr>
              <a:t>Financial discounts for early payments</a:t>
            </a:r>
          </a:p>
          <a:p>
            <a:r>
              <a:rPr lang="ro-RO" sz="3000">
                <a:latin typeface="Avenir Medium"/>
                <a:cs typeface="Avenir Medium"/>
              </a:rPr>
              <a:t>Discounts/offers for reaching a threshold (of sales amount, payments, number of products, a number of years since the first buy) etc.</a:t>
            </a:r>
          </a:p>
        </p:txBody>
      </p:sp>
    </p:spTree>
    <p:extLst>
      <p:ext uri="{BB962C8B-B14F-4D97-AF65-F5344CB8AC3E}">
        <p14:creationId xmlns:p14="http://schemas.microsoft.com/office/powerpoint/2010/main" val="567473934"/>
      </p:ext>
    </p:extLst>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686800" cy="1143000"/>
          </a:xfrm>
        </p:spPr>
        <p:txBody>
          <a:bodyPr anchor="ctr">
            <a:normAutofit/>
          </a:bodyPr>
          <a:lstStyle/>
          <a:p>
            <a:pPr algn="ctr"/>
            <a:r>
              <a:rPr lang="ro-RO" sz="3600">
                <a:latin typeface="American Typewriter"/>
                <a:ea typeface="Arial Unicode MS" panose="020B0604020202020204" pitchFamily="34" charset="-128"/>
                <a:cs typeface="American Typewriter"/>
              </a:rPr>
              <a:t>Data Model Pattern Benefits</a:t>
            </a:r>
            <a:endParaRPr lang="en-US" sz="3600">
              <a:latin typeface="American Typewriter"/>
              <a:ea typeface="Arial Unicode MS" panose="020B0604020202020204" pitchFamily="34" charset="-128"/>
              <a:cs typeface="American Typewriter"/>
            </a:endParaRPr>
          </a:p>
        </p:txBody>
      </p:sp>
      <p:sp>
        <p:nvSpPr>
          <p:cNvPr id="3" name="Content Placeholder 2"/>
          <p:cNvSpPr>
            <a:spLocks noGrp="1"/>
          </p:cNvSpPr>
          <p:nvPr>
            <p:ph idx="1"/>
          </p:nvPr>
        </p:nvSpPr>
        <p:spPr>
          <a:xfrm>
            <a:off x="609600" y="1066800"/>
            <a:ext cx="8534400" cy="5715000"/>
          </a:xfrm>
        </p:spPr>
        <p:txBody>
          <a:bodyPr>
            <a:normAutofit fontScale="77500" lnSpcReduction="20000"/>
          </a:bodyPr>
          <a:lstStyle/>
          <a:p>
            <a:r>
              <a:rPr lang="ro-RO" sz="3000">
                <a:latin typeface="Avenir Medium"/>
                <a:cs typeface="Avenir Medium"/>
              </a:rPr>
              <a:t>Enriched modeling language – </a:t>
            </a:r>
            <a:r>
              <a:rPr lang="ro-RO" sz="3000" err="1">
                <a:latin typeface="Avenir Medium"/>
                <a:cs typeface="Avenir Medium"/>
              </a:rPr>
              <a:t>modelers</a:t>
            </a:r>
            <a:r>
              <a:rPr lang="ro-RO" sz="3000">
                <a:latin typeface="Avenir Medium"/>
                <a:cs typeface="Avenir Medium"/>
              </a:rPr>
              <a:t> don't need to think only in terms of primitives, but also in terms of frequent combinations. Patterns are prototypical model fragments that distill the knowledge of experts.</a:t>
            </a:r>
          </a:p>
          <a:p>
            <a:r>
              <a:rPr lang="ro-RO" sz="3000">
                <a:latin typeface="Avenir Medium"/>
                <a:cs typeface="Avenir Medium"/>
              </a:rPr>
              <a:t>Improved documentation. Patterns offer standard forms that improve modeling uniformity.</a:t>
            </a:r>
          </a:p>
          <a:p>
            <a:r>
              <a:rPr lang="ro-RO" sz="3000">
                <a:latin typeface="Avenir Medium"/>
                <a:cs typeface="Avenir Medium"/>
              </a:rPr>
              <a:t>Reduce modeling difficulty by identifying common problems and present alternative solutions along with their trade-offs.</a:t>
            </a:r>
          </a:p>
          <a:p>
            <a:r>
              <a:rPr lang="ro-RO" sz="3000">
                <a:latin typeface="Avenir Medium"/>
                <a:cs typeface="Avenir Medium"/>
              </a:rPr>
              <a:t>Faster modeling. With patterns developers do not have to create everything from scratch. Developers can build on the accomplishments of others.</a:t>
            </a:r>
          </a:p>
          <a:p>
            <a:r>
              <a:rPr lang="ro-RO" sz="3000">
                <a:latin typeface="Avenir Medium"/>
                <a:cs typeface="Avenir Medium"/>
              </a:rPr>
              <a:t>Better models. Patterns reduce mistakes and rework. Each pattern has been carefully considered and has already been applied to problems, so ir is more likely to be correct and robust than an untested, custom solution.</a:t>
            </a:r>
          </a:p>
          <a:p>
            <a:r>
              <a:rPr lang="ro-RO" sz="3000">
                <a:latin typeface="Avenir Medium"/>
                <a:cs typeface="Avenir Medium"/>
              </a:rPr>
              <a:t>Reuse. Patterns provide a means for capturing and transmitting development insights so that they can be improved on and used again.</a:t>
            </a:r>
          </a:p>
          <a:p>
            <a:endParaRPr lang="ro-RO" sz="3000">
              <a:latin typeface="Avenir Medium"/>
              <a:cs typeface="Avenir Medium"/>
            </a:endParaRPr>
          </a:p>
          <a:p>
            <a:endParaRPr lang="ro-RO" sz="3000">
              <a:latin typeface="Avenir Medium"/>
              <a:cs typeface="Avenir Medium"/>
            </a:endParaRPr>
          </a:p>
        </p:txBody>
      </p:sp>
      <p:sp>
        <p:nvSpPr>
          <p:cNvPr id="4" name="TextBox 3"/>
          <p:cNvSpPr txBox="1"/>
          <p:nvPr/>
        </p:nvSpPr>
        <p:spPr>
          <a:xfrm>
            <a:off x="76200" y="6483152"/>
            <a:ext cx="3007543" cy="374461"/>
          </a:xfrm>
          <a:prstGeom prst="rect">
            <a:avLst/>
          </a:prstGeom>
        </p:spPr>
        <p:txBody>
          <a:bodyPr wrap="square">
            <a:spAutoFit/>
          </a:bodyPr>
          <a:lstStyle>
            <a:defPPr>
              <a:defRPr lang="en-US"/>
            </a:defPPr>
            <a:lvl1pPr>
              <a:buNone/>
              <a:defRPr sz="2000">
                <a:latin typeface="American Typewriter Condensed"/>
                <a:cs typeface="American Typewriter Condensed"/>
              </a:defRPr>
            </a:lvl1pPr>
          </a:lstStyle>
          <a:p>
            <a:r>
              <a:rPr lang="ro-RO"/>
              <a:t>Source</a:t>
            </a:r>
            <a:r>
              <a:rPr lang="en-US"/>
              <a:t>: </a:t>
            </a:r>
            <a:r>
              <a:rPr lang="en-US" err="1"/>
              <a:t>Blaha, 2010, pp.3-4</a:t>
            </a:r>
            <a:endParaRPr lang="en-US"/>
          </a:p>
        </p:txBody>
      </p:sp>
    </p:spTree>
    <p:extLst>
      <p:ext uri="{BB962C8B-B14F-4D97-AF65-F5344CB8AC3E}">
        <p14:creationId xmlns:p14="http://schemas.microsoft.com/office/powerpoint/2010/main" val="3347787813"/>
      </p:ext>
    </p:extLst>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686800" cy="1143000"/>
          </a:xfrm>
        </p:spPr>
        <p:txBody>
          <a:bodyPr anchor="ctr">
            <a:normAutofit/>
          </a:bodyPr>
          <a:lstStyle/>
          <a:p>
            <a:pPr algn="ctr"/>
            <a:r>
              <a:rPr lang="ro-RO" sz="3600">
                <a:latin typeface="American Typewriter"/>
                <a:ea typeface="Arial Unicode MS" panose="020B0604020202020204" pitchFamily="34" charset="-128"/>
                <a:cs typeface="American Typewriter"/>
              </a:rPr>
              <a:t>Data Model Pattern Drawbacks</a:t>
            </a:r>
            <a:endParaRPr lang="en-US" sz="3600">
              <a:latin typeface="American Typewriter"/>
              <a:ea typeface="Arial Unicode MS" panose="020B0604020202020204" pitchFamily="34" charset="-128"/>
              <a:cs typeface="American Typewriter"/>
            </a:endParaRPr>
          </a:p>
        </p:txBody>
      </p:sp>
      <p:sp>
        <p:nvSpPr>
          <p:cNvPr id="3" name="Content Placeholder 2"/>
          <p:cNvSpPr>
            <a:spLocks noGrp="1"/>
          </p:cNvSpPr>
          <p:nvPr>
            <p:ph idx="1"/>
          </p:nvPr>
        </p:nvSpPr>
        <p:spPr>
          <a:xfrm>
            <a:off x="609600" y="1295400"/>
            <a:ext cx="8534400" cy="5334000"/>
          </a:xfrm>
        </p:spPr>
        <p:txBody>
          <a:bodyPr>
            <a:normAutofit fontScale="92500" lnSpcReduction="10000"/>
          </a:bodyPr>
          <a:lstStyle/>
          <a:p>
            <a:r>
              <a:rPr lang="ro-RO" sz="3000">
                <a:latin typeface="Avenir Medium"/>
                <a:cs typeface="Avenir Medium"/>
              </a:rPr>
              <a:t>Sporadic coverage. A good model is not just a sum of some patterns</a:t>
            </a:r>
          </a:p>
          <a:p>
            <a:r>
              <a:rPr lang="ro-RO" sz="3000">
                <a:latin typeface="Avenir Medium"/>
                <a:cs typeface="Avenir Medium"/>
              </a:rPr>
              <a:t>Pattern discovery. It can be difficult to find a pertinent pattern, especially if the idea in your mind is ill-formed</a:t>
            </a:r>
          </a:p>
          <a:p>
            <a:r>
              <a:rPr lang="ro-RO" sz="3000">
                <a:latin typeface="Avenir Medium"/>
                <a:cs typeface="Avenir Medium"/>
              </a:rPr>
              <a:t>Complexity. Patterns are an advanced topic and can be difficult to fully understand.</a:t>
            </a:r>
          </a:p>
          <a:p>
            <a:r>
              <a:rPr lang="ro-RO" sz="3000">
                <a:latin typeface="Avenir Medium"/>
                <a:cs typeface="Avenir Medium"/>
              </a:rPr>
              <a:t>Inconsistencies. There has been a real effort in the literature to cross reference other work and build on it. However, inconsistencies still happen.</a:t>
            </a:r>
          </a:p>
          <a:p>
            <a:r>
              <a:rPr lang="ro-RO" sz="3000">
                <a:latin typeface="Avenir Medium"/>
                <a:cs typeface="Avenir Medium"/>
              </a:rPr>
              <a:t>Immature technology. The patterns literature is active but the field is still evolving.</a:t>
            </a:r>
          </a:p>
          <a:p>
            <a:endParaRPr lang="ro-RO" sz="3000">
              <a:latin typeface="Avenir Medium"/>
              <a:cs typeface="Avenir Medium"/>
            </a:endParaRPr>
          </a:p>
        </p:txBody>
      </p:sp>
      <p:sp>
        <p:nvSpPr>
          <p:cNvPr id="4" name="TextBox 3"/>
          <p:cNvSpPr txBox="1"/>
          <p:nvPr/>
        </p:nvSpPr>
        <p:spPr>
          <a:xfrm>
            <a:off x="76200" y="6483152"/>
            <a:ext cx="3007543" cy="374461"/>
          </a:xfrm>
          <a:prstGeom prst="rect">
            <a:avLst/>
          </a:prstGeom>
        </p:spPr>
        <p:txBody>
          <a:bodyPr wrap="square">
            <a:spAutoFit/>
          </a:bodyPr>
          <a:lstStyle>
            <a:defPPr>
              <a:defRPr lang="en-US"/>
            </a:defPPr>
            <a:lvl1pPr>
              <a:buNone/>
              <a:defRPr sz="2000">
                <a:latin typeface="American Typewriter Condensed"/>
                <a:cs typeface="American Typewriter Condensed"/>
              </a:defRPr>
            </a:lvl1pPr>
          </a:lstStyle>
          <a:p>
            <a:r>
              <a:rPr lang="ro-RO"/>
              <a:t>Source</a:t>
            </a:r>
            <a:r>
              <a:rPr lang="en-US"/>
              <a:t>: </a:t>
            </a:r>
            <a:r>
              <a:rPr lang="en-US" err="1"/>
              <a:t>Blaha, 2010, p.4</a:t>
            </a:r>
            <a:endParaRPr lang="en-US"/>
          </a:p>
        </p:txBody>
      </p:sp>
    </p:spTree>
    <p:extLst>
      <p:ext uri="{BB962C8B-B14F-4D97-AF65-F5344CB8AC3E}">
        <p14:creationId xmlns:p14="http://schemas.microsoft.com/office/powerpoint/2010/main" val="4241277450"/>
      </p:ext>
    </p:extLst>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
            <a:ext cx="8686800" cy="1143000"/>
          </a:xfrm>
        </p:spPr>
        <p:txBody>
          <a:bodyPr anchor="ctr">
            <a:normAutofit/>
          </a:bodyPr>
          <a:lstStyle/>
          <a:p>
            <a:pPr algn="ctr"/>
            <a:r>
              <a:rPr lang="ro-RO" sz="3600">
                <a:latin typeface="American Typewriter"/>
                <a:ea typeface="Arial Unicode MS" panose="020B0604020202020204" pitchFamily="34" charset="-128"/>
                <a:cs typeface="American Typewriter"/>
              </a:rPr>
              <a:t>Patterns vs. Seed Models</a:t>
            </a:r>
            <a:endParaRPr lang="en-US" sz="3600">
              <a:latin typeface="American Typewriter"/>
              <a:ea typeface="Arial Unicode MS" panose="020B0604020202020204" pitchFamily="34" charset="-128"/>
              <a:cs typeface="American Typewriter"/>
            </a:endParaRPr>
          </a:p>
        </p:txBody>
      </p:sp>
      <p:sp>
        <p:nvSpPr>
          <p:cNvPr id="4" name="TextBox 3"/>
          <p:cNvSpPr txBox="1"/>
          <p:nvPr/>
        </p:nvSpPr>
        <p:spPr>
          <a:xfrm>
            <a:off x="76200" y="6483152"/>
            <a:ext cx="3007543" cy="374461"/>
          </a:xfrm>
          <a:prstGeom prst="rect">
            <a:avLst/>
          </a:prstGeom>
        </p:spPr>
        <p:txBody>
          <a:bodyPr wrap="square">
            <a:spAutoFit/>
          </a:bodyPr>
          <a:lstStyle>
            <a:defPPr>
              <a:defRPr lang="en-US"/>
            </a:defPPr>
            <a:lvl1pPr>
              <a:buNone/>
              <a:defRPr sz="2000">
                <a:latin typeface="American Typewriter Condensed"/>
                <a:cs typeface="American Typewriter Condensed"/>
              </a:defRPr>
            </a:lvl1pPr>
          </a:lstStyle>
          <a:p>
            <a:r>
              <a:rPr lang="ro-RO"/>
              <a:t>Source</a:t>
            </a:r>
            <a:r>
              <a:rPr lang="en-US"/>
              <a:t>: </a:t>
            </a:r>
            <a:r>
              <a:rPr lang="en-US" err="1"/>
              <a:t>Blaha, 2010, p.5</a:t>
            </a:r>
            <a:endParaRPr lang="en-US"/>
          </a:p>
        </p:txBody>
      </p:sp>
      <p:sp>
        <p:nvSpPr>
          <p:cNvPr id="7" name="Content Placeholder 2"/>
          <p:cNvSpPr>
            <a:spLocks noGrp="1"/>
          </p:cNvSpPr>
          <p:nvPr>
            <p:ph idx="1"/>
          </p:nvPr>
        </p:nvSpPr>
        <p:spPr>
          <a:xfrm>
            <a:off x="609600" y="1066800"/>
            <a:ext cx="8534400" cy="1905000"/>
          </a:xfrm>
        </p:spPr>
        <p:txBody>
          <a:bodyPr>
            <a:normAutofit fontScale="85000" lnSpcReduction="20000"/>
          </a:bodyPr>
          <a:lstStyle/>
          <a:p>
            <a:r>
              <a:rPr lang="ro-RO" sz="3000">
                <a:latin typeface="Avenir Medium"/>
                <a:cs typeface="Avenir Medium"/>
              </a:rPr>
              <a:t>A pattern is abstract and stands apart from any particular application</a:t>
            </a:r>
          </a:p>
          <a:p>
            <a:r>
              <a:rPr lang="ro-RO" sz="3000">
                <a:latin typeface="Avenir Medium"/>
                <a:cs typeface="Avenir Medium"/>
              </a:rPr>
              <a:t>A seed model is a model that is specific to a problem domain. A seed model provides a starting point for applications from its problem domain</a:t>
            </a:r>
          </a:p>
        </p:txBody>
      </p:sp>
      <p:pic>
        <p:nvPicPr>
          <p:cNvPr id="5" name="Picture 4">
            <a:extLst>
              <a:ext uri="{FF2B5EF4-FFF2-40B4-BE49-F238E27FC236}">
                <a16:creationId xmlns:a16="http://schemas.microsoft.com/office/drawing/2014/main" id="{8B4FAB97-BFCD-8E47-9AC0-F66A32A9A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971800"/>
            <a:ext cx="8623852" cy="3305810"/>
          </a:xfrm>
          <a:prstGeom prst="rect">
            <a:avLst/>
          </a:prstGeom>
        </p:spPr>
      </p:pic>
    </p:spTree>
    <p:extLst>
      <p:ext uri="{BB962C8B-B14F-4D97-AF65-F5344CB8AC3E}">
        <p14:creationId xmlns:p14="http://schemas.microsoft.com/office/powerpoint/2010/main" val="2537001829"/>
      </p:ext>
    </p:extLst>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chor="ctr">
            <a:normAutofit/>
          </a:bodyPr>
          <a:lstStyle/>
          <a:p>
            <a:pPr algn="ctr"/>
            <a:r>
              <a:rPr lang="ro-RO" sz="3600">
                <a:latin typeface="American Typewriter"/>
                <a:ea typeface="Arial Unicode MS" panose="020B0604020202020204" pitchFamily="34" charset="-128"/>
                <a:cs typeface="American Typewriter"/>
              </a:rPr>
              <a:t>Patterns vs. Seed Models (cont.)</a:t>
            </a:r>
            <a:endParaRPr lang="en-US" sz="3600">
              <a:latin typeface="American Typewriter"/>
              <a:ea typeface="Arial Unicode MS" panose="020B0604020202020204" pitchFamily="34" charset="-128"/>
              <a:cs typeface="American Typewriter"/>
            </a:endParaRPr>
          </a:p>
        </p:txBody>
      </p:sp>
      <p:sp>
        <p:nvSpPr>
          <p:cNvPr id="3" name="Content Placeholder 2"/>
          <p:cNvSpPr>
            <a:spLocks noGrp="1"/>
          </p:cNvSpPr>
          <p:nvPr>
            <p:ph idx="1"/>
          </p:nvPr>
        </p:nvSpPr>
        <p:spPr>
          <a:xfrm>
            <a:off x="609600" y="1066800"/>
            <a:ext cx="8534400" cy="5791200"/>
          </a:xfrm>
        </p:spPr>
        <p:txBody>
          <a:bodyPr>
            <a:normAutofit fontScale="85000" lnSpcReduction="20000"/>
          </a:bodyPr>
          <a:lstStyle/>
          <a:p>
            <a:r>
              <a:rPr lang="en-US" sz="3000">
                <a:latin typeface="Avenir Medium"/>
                <a:cs typeface="Avenir Medium"/>
              </a:rPr>
              <a:t>Here we will not be very anxious about the patterns-seed models confusion</a:t>
            </a:r>
            <a:endParaRPr lang="ro-RO" sz="3000">
              <a:latin typeface="Avenir Medium"/>
              <a:cs typeface="Avenir Medium"/>
            </a:endParaRPr>
          </a:p>
          <a:p>
            <a:r>
              <a:rPr lang="ro-RO" sz="3000">
                <a:latin typeface="Avenir Medium"/>
                <a:cs typeface="Avenir Medium"/>
              </a:rPr>
              <a:t>Seeds model are not so general, but can be easily applied. Classic books on seed models</a:t>
            </a:r>
            <a:r>
              <a:rPr lang="en-US" sz="3000">
                <a:latin typeface="Avenir Medium"/>
                <a:cs typeface="Avenir Medium"/>
              </a:rPr>
              <a:t>:</a:t>
            </a:r>
          </a:p>
          <a:p>
            <a:pPr lvl="1"/>
            <a:r>
              <a:rPr lang="en-US" sz="2600">
                <a:latin typeface="Avenir Medium"/>
                <a:cs typeface="Avenir Medium"/>
              </a:rPr>
              <a:t>David Hay</a:t>
            </a:r>
            <a:r>
              <a:rPr lang="ro-RO" sz="2600">
                <a:latin typeface="Avenir Medium"/>
                <a:cs typeface="Avenir Medium"/>
              </a:rPr>
              <a:t> - </a:t>
            </a:r>
            <a:r>
              <a:rPr lang="en-US" sz="2600">
                <a:latin typeface="Avenir Medium"/>
                <a:cs typeface="Avenir Medium"/>
              </a:rPr>
              <a:t>Data Model Patterns. Conventions of Thought, Dorset House Publishing, New York, 1996</a:t>
            </a:r>
            <a:endParaRPr lang="ro-RO" sz="2600">
              <a:latin typeface="Avenir Medium"/>
              <a:cs typeface="Avenir Medium"/>
            </a:endParaRPr>
          </a:p>
          <a:p>
            <a:pPr lvl="1"/>
            <a:r>
              <a:rPr lang="en-US" sz="2600">
                <a:latin typeface="Avenir Medium"/>
                <a:cs typeface="Avenir Medium"/>
              </a:rPr>
              <a:t>David Hay</a:t>
            </a:r>
            <a:r>
              <a:rPr lang="ro-RO" sz="2600">
                <a:latin typeface="Avenir Medium"/>
                <a:cs typeface="Avenir Medium"/>
              </a:rPr>
              <a:t> - </a:t>
            </a:r>
            <a:r>
              <a:rPr lang="en-US" sz="2600">
                <a:latin typeface="Avenir Medium"/>
                <a:cs typeface="Avenir Medium"/>
              </a:rPr>
              <a:t>Data Model Patterns. </a:t>
            </a:r>
            <a:r>
              <a:rPr lang="ro-RO" sz="2600">
                <a:latin typeface="Avenir Medium"/>
                <a:cs typeface="Avenir Medium"/>
              </a:rPr>
              <a:t>A Metadata Map</a:t>
            </a:r>
            <a:r>
              <a:rPr lang="en-US" sz="2600">
                <a:latin typeface="Avenir Medium"/>
                <a:cs typeface="Avenir Medium"/>
              </a:rPr>
              <a:t>, </a:t>
            </a:r>
            <a:r>
              <a:rPr lang="ro-RO" sz="2600">
                <a:latin typeface="Avenir Medium"/>
                <a:cs typeface="Avenir Medium"/>
              </a:rPr>
              <a:t>Morgan Kaufmann Publ</a:t>
            </a:r>
            <a:r>
              <a:rPr lang="en-US" sz="2600">
                <a:latin typeface="Avenir Medium"/>
                <a:cs typeface="Avenir Medium"/>
              </a:rPr>
              <a:t>, </a:t>
            </a:r>
            <a:r>
              <a:rPr lang="ro-RO" sz="2600">
                <a:latin typeface="Avenir Medium"/>
                <a:cs typeface="Avenir Medium"/>
              </a:rPr>
              <a:t>2006</a:t>
            </a:r>
          </a:p>
          <a:p>
            <a:pPr lvl="1"/>
            <a:r>
              <a:rPr lang="ro-RO" sz="2600">
                <a:latin typeface="Avenir Medium"/>
                <a:cs typeface="Avenir Medium"/>
              </a:rPr>
              <a:t>Len Silverston - The Data Model Resource Book</a:t>
            </a:r>
            <a:r>
              <a:rPr lang="en-US" sz="2600">
                <a:latin typeface="Avenir Medium"/>
                <a:cs typeface="Avenir Medium"/>
              </a:rPr>
              <a:t>, </a:t>
            </a:r>
            <a:r>
              <a:rPr lang="ro-RO" sz="2600">
                <a:latin typeface="Avenir Medium"/>
                <a:cs typeface="Avenir Medium"/>
              </a:rPr>
              <a:t>Wiley, 2008</a:t>
            </a:r>
            <a:endParaRPr lang="en-US" sz="2600">
              <a:latin typeface="Avenir Medium"/>
              <a:cs typeface="Avenir Medium"/>
            </a:endParaRPr>
          </a:p>
          <a:p>
            <a:r>
              <a:rPr lang="ro-RO" sz="3000">
                <a:latin typeface="Avenir Medium"/>
                <a:cs typeface="Avenir Medium"/>
              </a:rPr>
              <a:t>Patterns are more abstract,/general, but also more difficult </a:t>
            </a:r>
            <a:r>
              <a:rPr lang="ro-RO" sz="3000" err="1">
                <a:latin typeface="Avenir Medium"/>
                <a:cs typeface="Avenir Medium"/>
              </a:rPr>
              <a:t>to</a:t>
            </a:r>
            <a:r>
              <a:rPr lang="ro-RO" sz="3000">
                <a:latin typeface="Avenir Medium"/>
                <a:cs typeface="Avenir Medium"/>
              </a:rPr>
              <a:t> </a:t>
            </a:r>
            <a:r>
              <a:rPr lang="ro-RO" sz="3000" err="1">
                <a:latin typeface="Avenir Medium"/>
                <a:cs typeface="Avenir Medium"/>
              </a:rPr>
              <a:t>apply</a:t>
            </a:r>
            <a:r>
              <a:rPr lang="ro-RO" sz="3000">
                <a:latin typeface="Avenir Medium"/>
                <a:cs typeface="Avenir Medium"/>
              </a:rPr>
              <a:t>. Classic books:</a:t>
            </a:r>
          </a:p>
          <a:p>
            <a:pPr lvl="1"/>
            <a:r>
              <a:rPr lang="ro-RO" sz="2600">
                <a:latin typeface="Avenir Medium"/>
                <a:cs typeface="Avenir Medium"/>
              </a:rPr>
              <a:t>Robert Muller – Database Design for Smarties. Using UML for Data Modeling, Morgan Kaufmann Publ, San Francisco, 1999</a:t>
            </a:r>
          </a:p>
          <a:p>
            <a:pPr lvl="1"/>
            <a:r>
              <a:rPr lang="ro-RO" sz="2600">
                <a:latin typeface="Avenir Medium"/>
                <a:cs typeface="Avenir Medium"/>
              </a:rPr>
              <a:t> Len Silverston and Paul Agnew - The Data Model Resource Book, vol. 3, Wiley, 2008</a:t>
            </a:r>
          </a:p>
          <a:p>
            <a:pPr lvl="1"/>
            <a:r>
              <a:rPr lang="ro-RO" sz="2600">
                <a:latin typeface="Avenir Medium"/>
                <a:cs typeface="Avenir Medium"/>
              </a:rPr>
              <a:t>Michael Blaha – Patterns of Data Modeling, CRC Press, 2010</a:t>
            </a:r>
            <a:endParaRPr lang="en-US" sz="2600">
              <a:latin typeface="Avenir Medium"/>
              <a:cs typeface="Avenir Medium"/>
            </a:endParaRPr>
          </a:p>
        </p:txBody>
      </p:sp>
    </p:spTree>
    <p:extLst>
      <p:ext uri="{BB962C8B-B14F-4D97-AF65-F5344CB8AC3E}">
        <p14:creationId xmlns:p14="http://schemas.microsoft.com/office/powerpoint/2010/main" val="3099549317"/>
      </p:ext>
    </p:extLst>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chor="ctr">
            <a:normAutofit/>
          </a:bodyPr>
          <a:lstStyle/>
          <a:p>
            <a:pPr algn="ctr"/>
            <a:r>
              <a:rPr lang="en-US" sz="3600" err="1">
                <a:latin typeface="American Typewriter"/>
                <a:ea typeface="Arial Unicode MS" panose="020B0604020202020204" pitchFamily="34" charset="-128"/>
                <a:cs typeface="American Typewriter"/>
              </a:rPr>
              <a:t>Our Approach</a:t>
            </a:r>
            <a:endParaRPr lang="en-US" sz="3600">
              <a:latin typeface="American Typewriter"/>
              <a:ea typeface="Arial Unicode MS" panose="020B0604020202020204" pitchFamily="34" charset="-128"/>
              <a:cs typeface="American Typewriter"/>
            </a:endParaRPr>
          </a:p>
        </p:txBody>
      </p:sp>
      <p:sp>
        <p:nvSpPr>
          <p:cNvPr id="3" name="Content Placeholder 2"/>
          <p:cNvSpPr>
            <a:spLocks noGrp="1"/>
          </p:cNvSpPr>
          <p:nvPr>
            <p:ph idx="1"/>
          </p:nvPr>
        </p:nvSpPr>
        <p:spPr>
          <a:xfrm>
            <a:off x="609600" y="1143000"/>
            <a:ext cx="8534400" cy="5562600"/>
          </a:xfrm>
        </p:spPr>
        <p:txBody>
          <a:bodyPr>
            <a:normAutofit fontScale="92500" lnSpcReduction="10000"/>
          </a:bodyPr>
          <a:lstStyle/>
          <a:p>
            <a:r>
              <a:rPr lang="ro-RO" sz="3000">
                <a:latin typeface="Avenir Medium"/>
                <a:cs typeface="Avenir Medium"/>
              </a:rPr>
              <a:t>We'll refer as Data Modeling Patterns both patterns and seed models</a:t>
            </a:r>
          </a:p>
          <a:p>
            <a:r>
              <a:rPr lang="ro-RO" sz="3000" err="1">
                <a:latin typeface="Avenir Medium"/>
                <a:cs typeface="Avenir Medium"/>
              </a:rPr>
              <a:t>Examples</a:t>
            </a:r>
            <a:r>
              <a:rPr lang="ro-RO" sz="3000">
                <a:latin typeface="Avenir Medium"/>
                <a:cs typeface="Avenir Medium"/>
              </a:rPr>
              <a:t> </a:t>
            </a:r>
            <a:r>
              <a:rPr lang="ro-RO" sz="3000" err="1">
                <a:latin typeface="Avenir Medium"/>
                <a:cs typeface="Avenir Medium"/>
              </a:rPr>
              <a:t>and</a:t>
            </a:r>
            <a:r>
              <a:rPr lang="ro-RO" sz="3000">
                <a:latin typeface="Avenir Medium"/>
                <a:cs typeface="Avenir Medium"/>
              </a:rPr>
              <a:t> case-</a:t>
            </a:r>
            <a:r>
              <a:rPr lang="ro-RO" sz="3000" err="1">
                <a:latin typeface="Avenir Medium"/>
                <a:cs typeface="Avenir Medium"/>
              </a:rPr>
              <a:t>studies</a:t>
            </a:r>
            <a:r>
              <a:rPr lang="ro-RO" sz="3000">
                <a:latin typeface="Avenir Medium"/>
                <a:cs typeface="Avenir Medium"/>
              </a:rPr>
              <a:t> are </a:t>
            </a:r>
            <a:r>
              <a:rPr lang="ro-RO" sz="3000" err="1">
                <a:latin typeface="Avenir Medium"/>
                <a:cs typeface="Avenir Medium"/>
              </a:rPr>
              <a:t>based</a:t>
            </a:r>
            <a:r>
              <a:rPr lang="ro-RO" sz="3000">
                <a:latin typeface="Avenir Medium"/>
                <a:cs typeface="Avenir Medium"/>
              </a:rPr>
              <a:t> not only on previously mentioned references, but </a:t>
            </a:r>
            <a:r>
              <a:rPr lang="ro-RO" sz="3000" err="1">
                <a:latin typeface="Avenir Medium"/>
                <a:cs typeface="Avenir Medium"/>
              </a:rPr>
              <a:t>also</a:t>
            </a:r>
            <a:r>
              <a:rPr lang="ro-RO" sz="3000">
                <a:latin typeface="Avenir Medium"/>
                <a:cs typeface="Avenir Medium"/>
              </a:rPr>
              <a:t> on </a:t>
            </a:r>
            <a:r>
              <a:rPr lang="ro-RO" sz="3000" err="1">
                <a:latin typeface="Avenir Medium"/>
                <a:cs typeface="Avenir Medium"/>
              </a:rPr>
              <a:t>our</a:t>
            </a:r>
            <a:r>
              <a:rPr lang="ro-RO" sz="3000">
                <a:latin typeface="Avenir Medium"/>
                <a:cs typeface="Avenir Medium"/>
              </a:rPr>
              <a:t> experience as </a:t>
            </a:r>
            <a:r>
              <a:rPr lang="ro-RO" sz="3000" err="1">
                <a:latin typeface="Avenir Medium"/>
                <a:cs typeface="Avenir Medium"/>
              </a:rPr>
              <a:t>database</a:t>
            </a:r>
            <a:r>
              <a:rPr lang="ro-RO" sz="3000">
                <a:latin typeface="Avenir Medium"/>
                <a:cs typeface="Avenir Medium"/>
              </a:rPr>
              <a:t> </a:t>
            </a:r>
            <a:r>
              <a:rPr lang="ro-RO" sz="3000" err="1">
                <a:latin typeface="Avenir Medium"/>
                <a:cs typeface="Avenir Medium"/>
              </a:rPr>
              <a:t>modelers</a:t>
            </a:r>
            <a:r>
              <a:rPr lang="ro-RO" sz="3000">
                <a:latin typeface="Avenir Medium"/>
                <a:cs typeface="Avenir Medium"/>
              </a:rPr>
              <a:t>/</a:t>
            </a:r>
            <a:r>
              <a:rPr lang="ro-RO" sz="3000" err="1">
                <a:latin typeface="Avenir Medium"/>
                <a:cs typeface="Avenir Medium"/>
              </a:rPr>
              <a:t>developers</a:t>
            </a:r>
            <a:endParaRPr lang="ro-RO" sz="3000">
              <a:latin typeface="Avenir Medium"/>
              <a:cs typeface="Avenir Medium"/>
            </a:endParaRPr>
          </a:p>
          <a:p>
            <a:r>
              <a:rPr lang="ro-RO" sz="3000">
                <a:latin typeface="Avenir Medium"/>
                <a:cs typeface="Avenir Medium"/>
              </a:rPr>
              <a:t>Gradually presented (from simple to more elaborate patterns)</a:t>
            </a:r>
          </a:p>
          <a:p>
            <a:r>
              <a:rPr lang="ro-RO" sz="3000">
                <a:latin typeface="Avenir Medium"/>
                <a:cs typeface="Avenir Medium"/>
              </a:rPr>
              <a:t>E-R </a:t>
            </a:r>
            <a:r>
              <a:rPr lang="en-US" sz="3000">
                <a:latin typeface="Avenir Medium"/>
                <a:cs typeface="Avenir Medium"/>
              </a:rPr>
              <a:t>Barker (Oracle Case) notation</a:t>
            </a:r>
          </a:p>
          <a:p>
            <a:r>
              <a:rPr lang="en-US" sz="3000">
                <a:latin typeface="Avenir Medium"/>
                <a:cs typeface="Avenir Medium"/>
              </a:rPr>
              <a:t>Diagrams are drawn with </a:t>
            </a:r>
            <a:r>
              <a:rPr lang="ro-RO" sz="3000">
                <a:latin typeface="Avenir Medium"/>
                <a:cs typeface="Avenir Medium"/>
              </a:rPr>
              <a:t>Oracle Data Modeler</a:t>
            </a:r>
          </a:p>
          <a:p>
            <a:r>
              <a:rPr lang="ro-RO" sz="3000">
                <a:latin typeface="Avenir Medium"/>
                <a:cs typeface="Avenir Medium"/>
              </a:rPr>
              <a:t>By forward engineering, relational schema are yielded in ODM</a:t>
            </a:r>
          </a:p>
          <a:p>
            <a:r>
              <a:rPr lang="ro-RO" sz="3000">
                <a:latin typeface="Avenir Medium"/>
                <a:cs typeface="Avenir Medium"/>
              </a:rPr>
              <a:t>You'll try to apply as many patterns as possible in your project schema (</a:t>
            </a:r>
            <a:r>
              <a:rPr lang="ro-RO" sz="3000" err="1">
                <a:latin typeface="Avenir Medium"/>
                <a:cs typeface="Avenir Medium"/>
              </a:rPr>
              <a:t>project</a:t>
            </a:r>
            <a:r>
              <a:rPr lang="ro-RO" sz="3000">
                <a:latin typeface="Avenir Medium"/>
                <a:cs typeface="Avenir Medium"/>
              </a:rPr>
              <a:t> - part 1)</a:t>
            </a:r>
          </a:p>
        </p:txBody>
      </p:sp>
    </p:spTree>
    <p:extLst>
      <p:ext uri="{BB962C8B-B14F-4D97-AF65-F5344CB8AC3E}">
        <p14:creationId xmlns:p14="http://schemas.microsoft.com/office/powerpoint/2010/main" val="912404751"/>
      </p:ext>
    </p:extLst>
  </p:cSld>
  <p:clrMapOvr>
    <a:masterClrMapping/>
  </p:clrMapOvr>
  <p:transition>
    <p:random/>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themeOverride>
</file>

<file path=docProps/app.xml><?xml version="1.0" encoding="utf-8"?>
<Properties xmlns="http://schemas.openxmlformats.org/officeDocument/2006/extended-properties" xmlns:vt="http://schemas.openxmlformats.org/officeDocument/2006/docPropsVTypes">
  <Template/>
  <TotalTime>13418</TotalTime>
  <Words>3591</Words>
  <Application>Microsoft Macintosh PowerPoint</Application>
  <PresentationFormat>On-screen Show (4:3)</PresentationFormat>
  <Paragraphs>273</Paragraphs>
  <Slides>49</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49</vt:i4>
      </vt:variant>
    </vt:vector>
  </HeadingPairs>
  <TitlesOfParts>
    <vt:vector size="65" baseType="lpstr">
      <vt:lpstr>Arial Unicode MS</vt:lpstr>
      <vt:lpstr>Batang</vt:lpstr>
      <vt:lpstr>American Typewriter</vt:lpstr>
      <vt:lpstr>American Typewriter Condensed</vt:lpstr>
      <vt:lpstr>Avenir Medium</vt:lpstr>
      <vt:lpstr>Calibri</vt:lpstr>
      <vt:lpstr>Calisto MT</vt:lpstr>
      <vt:lpstr>Gabriola</vt:lpstr>
      <vt:lpstr>Gill Sans MT</vt:lpstr>
      <vt:lpstr>Segoe UI Semibold</vt:lpstr>
      <vt:lpstr>Times New Roman</vt:lpstr>
      <vt:lpstr>Vani</vt:lpstr>
      <vt:lpstr>Verdana</vt:lpstr>
      <vt:lpstr>Wingdings</vt:lpstr>
      <vt:lpstr>Wingdings 2</vt:lpstr>
      <vt:lpstr>Solstice</vt:lpstr>
      <vt:lpstr>DataBase Logic in Business Applications</vt:lpstr>
      <vt:lpstr>Notice</vt:lpstr>
      <vt:lpstr>What is a Data Model Pattern?</vt:lpstr>
      <vt:lpstr>What is a Data Model Pattern? (cont.)</vt:lpstr>
      <vt:lpstr>Data Model Pattern Benefits</vt:lpstr>
      <vt:lpstr>Data Model Pattern Drawbacks</vt:lpstr>
      <vt:lpstr>Patterns vs. Seed Models</vt:lpstr>
      <vt:lpstr>Patterns vs. Seed Models (cont.)</vt:lpstr>
      <vt:lpstr>Our Approach</vt:lpstr>
      <vt:lpstr>Presented Seed Models and Patterns (part 1)</vt:lpstr>
      <vt:lpstr>Heterogeneous Items To Be Sold</vt:lpstr>
      <vt:lpstr>Heterogeneous Items To Be Sold(cont.)</vt:lpstr>
      <vt:lpstr>01a – heterogeneous items – v_1 (E-R)</vt:lpstr>
      <vt:lpstr>01a – heterogeneous items – v_1 (Rel.)</vt:lpstr>
      <vt:lpstr>heterogeneous items – v_2</vt:lpstr>
      <vt:lpstr>01b – heterogeneous items – v_2 (E-R)</vt:lpstr>
      <vt:lpstr>01b – heterogeneous items – v_2 (Rel.)</vt:lpstr>
      <vt:lpstr>heterogeneous items – v_3</vt:lpstr>
      <vt:lpstr>01c – heterogeneous items – v_3 (E-R)</vt:lpstr>
      <vt:lpstr>01c – heterogeneous items – v_3 (Rel.)</vt:lpstr>
      <vt:lpstr>01c – heterogeneous items – v_3  (DDL for ordered_items)</vt:lpstr>
      <vt:lpstr>Package of Items </vt:lpstr>
      <vt:lpstr>Package of Items (cont).</vt:lpstr>
      <vt:lpstr>02a - package of items – v_1 – E-R</vt:lpstr>
      <vt:lpstr>02a - Package of Items v_1 (Relational Schema)</vt:lpstr>
      <vt:lpstr>02b - Package of Items – v_2 – E-R</vt:lpstr>
      <vt:lpstr>02b –Package of Items v_2 – E-R</vt:lpstr>
      <vt:lpstr>02b –Package of Items v_2 – Rel.</vt:lpstr>
      <vt:lpstr>Metadata</vt:lpstr>
      <vt:lpstr>Metadata (cont.)</vt:lpstr>
      <vt:lpstr>O3 - metadata – products and groups full description – E-R</vt:lpstr>
      <vt:lpstr>O3 - metadata – products and groups full description – Relational</vt:lpstr>
      <vt:lpstr>Questions  (to be discussed during lecture)</vt:lpstr>
      <vt:lpstr>The Ultimate Metamodel</vt:lpstr>
      <vt:lpstr>Recipes for Assembling Products</vt:lpstr>
      <vt:lpstr>04 – recipes (E-R)</vt:lpstr>
      <vt:lpstr>04 – recipes– Rel.</vt:lpstr>
      <vt:lpstr>Products: Models and Serial Numbers</vt:lpstr>
      <vt:lpstr>05 - models and serial numbers (E-R)</vt:lpstr>
      <vt:lpstr>Default and customized configurations</vt:lpstr>
      <vt:lpstr>06 –configurations (E-R)</vt:lpstr>
      <vt:lpstr>Offers &amp; discounts</vt:lpstr>
      <vt:lpstr>07a: Discounts based on invoice (order)  range of values</vt:lpstr>
      <vt:lpstr>07a_discounts_on_range_of_values (E-R Diagram)</vt:lpstr>
      <vt:lpstr>07b Product bought, product offered</vt:lpstr>
      <vt:lpstr>07b_product_bought_product_offered (E-R)</vt:lpstr>
      <vt:lpstr>07c Products bought, products offered</vt:lpstr>
      <vt:lpstr>07c_products_bought_products_offered E-R Diagram</vt:lpstr>
      <vt:lpstr>Other types of Offers &amp; discounts</vt:lpstr>
    </vt:vector>
  </TitlesOfParts>
  <Company>FEAA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BAZE DE DATE</dc:title>
  <dc:creator>FotacheM</dc:creator>
  <cp:lastModifiedBy>Marin Fotache</cp:lastModifiedBy>
  <cp:revision>748</cp:revision>
  <dcterms:created xsi:type="dcterms:W3CDTF">2002-10-11T06:23:42Z</dcterms:created>
  <dcterms:modified xsi:type="dcterms:W3CDTF">2018-10-26T05:17:46Z</dcterms:modified>
</cp:coreProperties>
</file>